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tags/tag5.xml" ContentType="application/vnd.openxmlformats-officedocument.presentationml.tags+xml"/>
  <Override PartName="/ppt/notesSlides/notesSlide1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8.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9.xml" ContentType="application/vnd.openxmlformats-officedocument.presentationml.tags+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59" r:id="rId1"/>
  </p:sldMasterIdLst>
  <p:notesMasterIdLst>
    <p:notesMasterId r:id="rId88"/>
  </p:notesMasterIdLst>
  <p:handoutMasterIdLst>
    <p:handoutMasterId r:id="rId89"/>
  </p:handoutMasterIdLst>
  <p:sldIdLst>
    <p:sldId id="332" r:id="rId2"/>
    <p:sldId id="834" r:id="rId3"/>
    <p:sldId id="724" r:id="rId4"/>
    <p:sldId id="835" r:id="rId5"/>
    <p:sldId id="725" r:id="rId6"/>
    <p:sldId id="731" r:id="rId7"/>
    <p:sldId id="732" r:id="rId8"/>
    <p:sldId id="726" r:id="rId9"/>
    <p:sldId id="727" r:id="rId10"/>
    <p:sldId id="733" r:id="rId11"/>
    <p:sldId id="734" r:id="rId12"/>
    <p:sldId id="736" r:id="rId13"/>
    <p:sldId id="737" r:id="rId14"/>
    <p:sldId id="728" r:id="rId15"/>
    <p:sldId id="729" r:id="rId16"/>
    <p:sldId id="738" r:id="rId17"/>
    <p:sldId id="740" r:id="rId18"/>
    <p:sldId id="741" r:id="rId19"/>
    <p:sldId id="730" r:id="rId20"/>
    <p:sldId id="742" r:id="rId21"/>
    <p:sldId id="795" r:id="rId22"/>
    <p:sldId id="796" r:id="rId23"/>
    <p:sldId id="797" r:id="rId24"/>
    <p:sldId id="799" r:id="rId25"/>
    <p:sldId id="800" r:id="rId26"/>
    <p:sldId id="801" r:id="rId27"/>
    <p:sldId id="745" r:id="rId28"/>
    <p:sldId id="746" r:id="rId29"/>
    <p:sldId id="747" r:id="rId30"/>
    <p:sldId id="749" r:id="rId31"/>
    <p:sldId id="802" r:id="rId32"/>
    <p:sldId id="751" r:id="rId33"/>
    <p:sldId id="752" r:id="rId34"/>
    <p:sldId id="754" r:id="rId35"/>
    <p:sldId id="803" r:id="rId36"/>
    <p:sldId id="755" r:id="rId37"/>
    <p:sldId id="756" r:id="rId38"/>
    <p:sldId id="757" r:id="rId39"/>
    <p:sldId id="783" r:id="rId40"/>
    <p:sldId id="784" r:id="rId41"/>
    <p:sldId id="789" r:id="rId42"/>
    <p:sldId id="790" r:id="rId43"/>
    <p:sldId id="791" r:id="rId44"/>
    <p:sldId id="788" r:id="rId45"/>
    <p:sldId id="837" r:id="rId46"/>
    <p:sldId id="794" r:id="rId47"/>
    <p:sldId id="761" r:id="rId48"/>
    <p:sldId id="762" r:id="rId49"/>
    <p:sldId id="780" r:id="rId50"/>
    <p:sldId id="781" r:id="rId51"/>
    <p:sldId id="782" r:id="rId52"/>
    <p:sldId id="764" r:id="rId53"/>
    <p:sldId id="804" r:id="rId54"/>
    <p:sldId id="805" r:id="rId55"/>
    <p:sldId id="765" r:id="rId56"/>
    <p:sldId id="766" r:id="rId57"/>
    <p:sldId id="767" r:id="rId58"/>
    <p:sldId id="832" r:id="rId59"/>
    <p:sldId id="824" r:id="rId60"/>
    <p:sldId id="825" r:id="rId61"/>
    <p:sldId id="779" r:id="rId62"/>
    <p:sldId id="769" r:id="rId63"/>
    <p:sldId id="770" r:id="rId64"/>
    <p:sldId id="806" r:id="rId65"/>
    <p:sldId id="807" r:id="rId66"/>
    <p:sldId id="771" r:id="rId67"/>
    <p:sldId id="777" r:id="rId68"/>
    <p:sldId id="772" r:id="rId69"/>
    <p:sldId id="774" r:id="rId70"/>
    <p:sldId id="808" r:id="rId71"/>
    <p:sldId id="810" r:id="rId72"/>
    <p:sldId id="811" r:id="rId73"/>
    <p:sldId id="816" r:id="rId74"/>
    <p:sldId id="817" r:id="rId75"/>
    <p:sldId id="819" r:id="rId76"/>
    <p:sldId id="822" r:id="rId77"/>
    <p:sldId id="836" r:id="rId78"/>
    <p:sldId id="830" r:id="rId79"/>
    <p:sldId id="831" r:id="rId80"/>
    <p:sldId id="828" r:id="rId81"/>
    <p:sldId id="829" r:id="rId82"/>
    <p:sldId id="776" r:id="rId83"/>
    <p:sldId id="833" r:id="rId84"/>
    <p:sldId id="778" r:id="rId85"/>
    <p:sldId id="723" r:id="rId86"/>
    <p:sldId id="624" r:id="rId87"/>
  </p:sldIdLst>
  <p:sldSz cx="12192000" cy="6858000"/>
  <p:notesSz cx="9601200" cy="7315200"/>
  <p:custDataLst>
    <p:tags r:id="rId9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ilda Wirth Federico" initials="HWF" lastIdx="34" clrIdx="0"/>
  <p:cmAuthor id="1" name="Sarah Evans" initials="SE" lastIdx="30" clrIdx="1"/>
  <p:cmAuthor id="2" name="LD" initials="LD" lastIdx="6" clrIdx="2"/>
  <p:cmAuthor id="3" name="Sarah Evans" initials="SJE" lastIdx="54"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4578"/>
    <a:srgbClr val="005A94"/>
    <a:srgbClr val="2F8B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168" autoAdjust="0"/>
    <p:restoredTop sz="93061" autoAdjust="0"/>
  </p:normalViewPr>
  <p:slideViewPr>
    <p:cSldViewPr>
      <p:cViewPr varScale="1">
        <p:scale>
          <a:sx n="81" d="100"/>
          <a:sy n="81" d="100"/>
        </p:scale>
        <p:origin x="192" y="904"/>
      </p:cViewPr>
      <p:guideLst>
        <p:guide orient="horz" pos="2160"/>
        <p:guide pos="3840"/>
      </p:guideLst>
    </p:cSldViewPr>
  </p:slideViewPr>
  <p:notesTextViewPr>
    <p:cViewPr>
      <p:scale>
        <a:sx n="100" d="100"/>
        <a:sy n="100" d="100"/>
      </p:scale>
      <p:origin x="0" y="0"/>
    </p:cViewPr>
  </p:notesTextViewPr>
  <p:sorterViewPr>
    <p:cViewPr>
      <p:scale>
        <a:sx n="80" d="100"/>
        <a:sy n="80" d="100"/>
      </p:scale>
      <p:origin x="0" y="0"/>
    </p:cViewPr>
  </p:sorterViewPr>
  <p:notesViewPr>
    <p:cSldViewPr>
      <p:cViewPr varScale="1">
        <p:scale>
          <a:sx n="58" d="100"/>
          <a:sy n="58" d="100"/>
        </p:scale>
        <p:origin x="1932"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handoutMaster" Target="handoutMasters/handout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gs" Target="tags/tag1.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520" cy="3657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5438458" y="0"/>
            <a:ext cx="4160520" cy="365760"/>
          </a:xfrm>
          <a:prstGeom prst="rect">
            <a:avLst/>
          </a:prstGeom>
        </p:spPr>
        <p:txBody>
          <a:bodyPr vert="horz" lIns="96661" tIns="48331" rIns="96661" bIns="48331" rtlCol="0"/>
          <a:lstStyle>
            <a:lvl1pPr algn="r">
              <a:defRPr sz="1300"/>
            </a:lvl1pPr>
          </a:lstStyle>
          <a:p>
            <a:fld id="{51454102-49E1-47B7-95E1-1DDDB379690E}" type="datetimeFigureOut">
              <a:rPr lang="en-US" smtClean="0"/>
              <a:pPr/>
              <a:t>3/15/23</a:t>
            </a:fld>
            <a:endParaRPr lang="en-US"/>
          </a:p>
        </p:txBody>
      </p:sp>
      <p:sp>
        <p:nvSpPr>
          <p:cNvPr id="4" name="Footer Placeholder 3"/>
          <p:cNvSpPr>
            <a:spLocks noGrp="1"/>
          </p:cNvSpPr>
          <p:nvPr>
            <p:ph type="ftr" sz="quarter" idx="2"/>
          </p:nvPr>
        </p:nvSpPr>
        <p:spPr>
          <a:xfrm>
            <a:off x="0" y="6948171"/>
            <a:ext cx="5800725" cy="365760"/>
          </a:xfrm>
          <a:prstGeom prst="rect">
            <a:avLst/>
          </a:prstGeom>
        </p:spPr>
        <p:txBody>
          <a:bodyPr vert="horz" lIns="96661" tIns="48331" rIns="96661" bIns="48331" rtlCol="0" anchor="b"/>
          <a:lstStyle>
            <a:lvl1pPr algn="l">
              <a:defRPr sz="1300"/>
            </a:lvl1pPr>
          </a:lstStyle>
          <a:p>
            <a:r>
              <a:rPr lang="en-US"/>
              <a:t>CSA 105 - Rich Malloy - RMalloy@Norwalk.edu</a:t>
            </a:r>
          </a:p>
        </p:txBody>
      </p:sp>
      <p:sp>
        <p:nvSpPr>
          <p:cNvPr id="5" name="Slide Number Placeholder 4"/>
          <p:cNvSpPr>
            <a:spLocks noGrp="1"/>
          </p:cNvSpPr>
          <p:nvPr>
            <p:ph type="sldNum" sz="quarter" idx="3"/>
          </p:nvPr>
        </p:nvSpPr>
        <p:spPr>
          <a:xfrm>
            <a:off x="6400799" y="6948171"/>
            <a:ext cx="3198178" cy="365760"/>
          </a:xfrm>
          <a:prstGeom prst="rect">
            <a:avLst/>
          </a:prstGeom>
        </p:spPr>
        <p:txBody>
          <a:bodyPr vert="horz" lIns="96661" tIns="48331" rIns="96661" bIns="48331" rtlCol="0" anchor="b"/>
          <a:lstStyle>
            <a:lvl1pPr algn="r">
              <a:defRPr sz="1300"/>
            </a:lvl1pPr>
          </a:lstStyle>
          <a:p>
            <a:fld id="{94E35020-F1FB-45FB-BAC7-7F7FDBB9E4AB}" type="slidenum">
              <a:rPr lang="en-US" smtClean="0"/>
              <a:pPr/>
              <a:t>‹#›</a:t>
            </a:fld>
            <a:endParaRPr lang="en-US"/>
          </a:p>
        </p:txBody>
      </p:sp>
    </p:spTree>
    <p:extLst>
      <p:ext uri="{BB962C8B-B14F-4D97-AF65-F5344CB8AC3E}">
        <p14:creationId xmlns:p14="http://schemas.microsoft.com/office/powerpoint/2010/main" val="300636767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520" cy="3657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5438458" y="0"/>
            <a:ext cx="4160520" cy="365760"/>
          </a:xfrm>
          <a:prstGeom prst="rect">
            <a:avLst/>
          </a:prstGeom>
        </p:spPr>
        <p:txBody>
          <a:bodyPr vert="horz" lIns="96661" tIns="48331" rIns="96661" bIns="48331" rtlCol="0"/>
          <a:lstStyle>
            <a:lvl1pPr algn="r">
              <a:defRPr sz="1300"/>
            </a:lvl1pPr>
          </a:lstStyle>
          <a:p>
            <a:fld id="{F375BF25-40BE-405D-88E7-C5FB6E60947B}" type="datetimeFigureOut">
              <a:rPr lang="en-US" smtClean="0"/>
              <a:pPr/>
              <a:t>3/15/23</a:t>
            </a:fld>
            <a:endParaRPr lang="en-US" dirty="0"/>
          </a:p>
        </p:txBody>
      </p:sp>
      <p:sp>
        <p:nvSpPr>
          <p:cNvPr id="4" name="Slide Image Placeholder 3"/>
          <p:cNvSpPr>
            <a:spLocks noGrp="1" noRot="1" noChangeAspect="1"/>
          </p:cNvSpPr>
          <p:nvPr>
            <p:ph type="sldImg" idx="2"/>
          </p:nvPr>
        </p:nvSpPr>
        <p:spPr>
          <a:xfrm>
            <a:off x="2362200" y="549275"/>
            <a:ext cx="4876800" cy="274320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960120" y="3474720"/>
            <a:ext cx="7680960" cy="32918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948171"/>
            <a:ext cx="4160520" cy="365760"/>
          </a:xfrm>
          <a:prstGeom prst="rect">
            <a:avLst/>
          </a:prstGeom>
        </p:spPr>
        <p:txBody>
          <a:bodyPr vert="horz" lIns="96661" tIns="48331" rIns="96661" bIns="48331" rtlCol="0" anchor="b"/>
          <a:lstStyle>
            <a:lvl1pPr algn="l">
              <a:defRPr sz="1300"/>
            </a:lvl1pPr>
          </a:lstStyle>
          <a:p>
            <a:r>
              <a:rPr lang="en-US"/>
              <a:t>CSA 105 - Rich Malloy - RMalloy@Norwalk.edu</a:t>
            </a:r>
            <a:endParaRPr lang="en-US" dirty="0"/>
          </a:p>
        </p:txBody>
      </p:sp>
      <p:sp>
        <p:nvSpPr>
          <p:cNvPr id="7" name="Slide Number Placeholder 6"/>
          <p:cNvSpPr>
            <a:spLocks noGrp="1"/>
          </p:cNvSpPr>
          <p:nvPr>
            <p:ph type="sldNum" sz="quarter" idx="5"/>
          </p:nvPr>
        </p:nvSpPr>
        <p:spPr>
          <a:xfrm>
            <a:off x="5438458" y="6948171"/>
            <a:ext cx="4160520" cy="365760"/>
          </a:xfrm>
          <a:prstGeom prst="rect">
            <a:avLst/>
          </a:prstGeom>
        </p:spPr>
        <p:txBody>
          <a:bodyPr vert="horz" lIns="96661" tIns="48331" rIns="96661" bIns="48331" rtlCol="0" anchor="b"/>
          <a:lstStyle>
            <a:lvl1pPr algn="r">
              <a:defRPr sz="1300"/>
            </a:lvl1pPr>
          </a:lstStyle>
          <a:p>
            <a:fld id="{277E2621-405C-4F83-9120-2E9601611C17}" type="slidenum">
              <a:rPr lang="en-US" smtClean="0"/>
              <a:pPr/>
              <a:t>‹#›</a:t>
            </a:fld>
            <a:endParaRPr lang="en-US" dirty="0"/>
          </a:p>
        </p:txBody>
      </p:sp>
    </p:spTree>
    <p:extLst>
      <p:ext uri="{BB962C8B-B14F-4D97-AF65-F5344CB8AC3E}">
        <p14:creationId xmlns:p14="http://schemas.microsoft.com/office/powerpoint/2010/main" val="2506517692"/>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en-US" dirty="0"/>
              <a:t>Thank the library </a:t>
            </a:r>
            <a:r>
              <a:rPr lang="en-US"/>
              <a:t>for inviting you.</a:t>
            </a:r>
            <a:endParaRPr lang="en-US" dirty="0"/>
          </a:p>
        </p:txBody>
      </p:sp>
      <p:sp>
        <p:nvSpPr>
          <p:cNvPr id="4" name="Slide Number Placeholder 3"/>
          <p:cNvSpPr>
            <a:spLocks noGrp="1"/>
          </p:cNvSpPr>
          <p:nvPr>
            <p:ph type="sldNum" sz="quarter" idx="10"/>
          </p:nvPr>
        </p:nvSpPr>
        <p:spPr/>
        <p:txBody>
          <a:bodyPr/>
          <a:lstStyle/>
          <a:p>
            <a:pPr>
              <a:defRPr/>
            </a:pPr>
            <a:fld id="{082AA86E-286B-45CA-8B5E-AF024A7E8EE0}" type="slidenum">
              <a:rPr lang="en-US" smtClean="0"/>
              <a:pPr>
                <a:defRPr/>
              </a:pPr>
              <a:t>0</a:t>
            </a:fld>
            <a:endParaRPr lang="en-US"/>
          </a:p>
        </p:txBody>
      </p:sp>
      <p:sp>
        <p:nvSpPr>
          <p:cNvPr id="5" name="Footer Placeholder 4"/>
          <p:cNvSpPr>
            <a:spLocks noGrp="1"/>
          </p:cNvSpPr>
          <p:nvPr>
            <p:ph type="ftr" sz="quarter" idx="11"/>
          </p:nvPr>
        </p:nvSpPr>
        <p:spPr/>
        <p:txBody>
          <a:bodyPr/>
          <a:lstStyle/>
          <a:p>
            <a:pPr>
              <a:defRPr/>
            </a:pPr>
            <a:r>
              <a:rPr lang="en-US"/>
              <a:t>Rich Malloy, 203-862-9411, RMalloy@Norwalk.edu</a:t>
            </a:r>
          </a:p>
        </p:txBody>
      </p:sp>
      <p:sp>
        <p:nvSpPr>
          <p:cNvPr id="6" name="Header Placeholder 5"/>
          <p:cNvSpPr>
            <a:spLocks noGrp="1"/>
          </p:cNvSpPr>
          <p:nvPr>
            <p:ph type="hdr" sz="quarter" idx="12"/>
          </p:nvPr>
        </p:nvSpPr>
        <p:spPr/>
        <p:txBody>
          <a:bodyPr/>
          <a:lstStyle/>
          <a:p>
            <a:pPr>
              <a:defRPr/>
            </a:pPr>
            <a:r>
              <a:rPr lang="en-US"/>
              <a:t>CSA 105</a:t>
            </a:r>
          </a:p>
        </p:txBody>
      </p:sp>
    </p:spTree>
    <p:extLst>
      <p:ext uri="{BB962C8B-B14F-4D97-AF65-F5344CB8AC3E}">
        <p14:creationId xmlns:p14="http://schemas.microsoft.com/office/powerpoint/2010/main" val="23429518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en-US" dirty="0"/>
              <a:t>Looks like: Warningpoint2</a:t>
            </a:r>
          </a:p>
        </p:txBody>
      </p:sp>
      <p:sp>
        <p:nvSpPr>
          <p:cNvPr id="4" name="Footer Placeholder 3"/>
          <p:cNvSpPr>
            <a:spLocks noGrp="1"/>
          </p:cNvSpPr>
          <p:nvPr>
            <p:ph type="ftr" sz="quarter" idx="4"/>
          </p:nvPr>
        </p:nvSpPr>
        <p:spPr/>
        <p:txBody>
          <a:bodyPr/>
          <a:lstStyle/>
          <a:p>
            <a:r>
              <a:rPr lang="en-US"/>
              <a:t>CSA 105 - Rich Malloy - RMalloy@Norwalk.edu</a:t>
            </a:r>
            <a:endParaRPr lang="en-US" dirty="0"/>
          </a:p>
        </p:txBody>
      </p:sp>
      <p:sp>
        <p:nvSpPr>
          <p:cNvPr id="5" name="Slide Number Placeholder 4"/>
          <p:cNvSpPr>
            <a:spLocks noGrp="1"/>
          </p:cNvSpPr>
          <p:nvPr>
            <p:ph type="sldNum" sz="quarter" idx="5"/>
          </p:nvPr>
        </p:nvSpPr>
        <p:spPr/>
        <p:txBody>
          <a:bodyPr/>
          <a:lstStyle/>
          <a:p>
            <a:fld id="{277E2621-405C-4F83-9120-2E9601611C17}" type="slidenum">
              <a:rPr lang="en-US" smtClean="0"/>
              <a:pPr/>
              <a:t>59</a:t>
            </a:fld>
            <a:endParaRPr lang="en-US" dirty="0"/>
          </a:p>
        </p:txBody>
      </p:sp>
    </p:spTree>
    <p:extLst>
      <p:ext uri="{BB962C8B-B14F-4D97-AF65-F5344CB8AC3E}">
        <p14:creationId xmlns:p14="http://schemas.microsoft.com/office/powerpoint/2010/main" val="14709138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CSA 105 - Rich Malloy - RMalloy@Norwalk.edu</a:t>
            </a:r>
            <a:endParaRPr lang="en-US" dirty="0"/>
          </a:p>
        </p:txBody>
      </p:sp>
      <p:sp>
        <p:nvSpPr>
          <p:cNvPr id="5" name="Slide Number Placeholder 4"/>
          <p:cNvSpPr>
            <a:spLocks noGrp="1"/>
          </p:cNvSpPr>
          <p:nvPr>
            <p:ph type="sldNum" sz="quarter" idx="5"/>
          </p:nvPr>
        </p:nvSpPr>
        <p:spPr/>
        <p:txBody>
          <a:bodyPr/>
          <a:lstStyle/>
          <a:p>
            <a:fld id="{277E2621-405C-4F83-9120-2E9601611C17}" type="slidenum">
              <a:rPr lang="en-US" smtClean="0"/>
              <a:pPr/>
              <a:t>69</a:t>
            </a:fld>
            <a:endParaRPr lang="en-US" dirty="0"/>
          </a:p>
        </p:txBody>
      </p:sp>
    </p:spTree>
    <p:extLst>
      <p:ext uri="{BB962C8B-B14F-4D97-AF65-F5344CB8AC3E}">
        <p14:creationId xmlns:p14="http://schemas.microsoft.com/office/powerpoint/2010/main" val="1960690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pPr marL="0" indent="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277E2621-405C-4F83-9120-2E9601611C17}" type="slidenum">
              <a:rPr lang="en-US" smtClean="0"/>
              <a:pPr/>
              <a:t>71</a:t>
            </a:fld>
            <a:endParaRPr lang="en-US" dirty="0"/>
          </a:p>
        </p:txBody>
      </p:sp>
      <p:sp>
        <p:nvSpPr>
          <p:cNvPr id="5" name="Footer Placeholder 4"/>
          <p:cNvSpPr>
            <a:spLocks noGrp="1"/>
          </p:cNvSpPr>
          <p:nvPr>
            <p:ph type="ftr" sz="quarter" idx="11"/>
          </p:nvPr>
        </p:nvSpPr>
        <p:spPr/>
        <p:txBody>
          <a:bodyPr/>
          <a:lstStyle/>
          <a:p>
            <a:pPr>
              <a:defRPr/>
            </a:pPr>
            <a:r>
              <a:rPr lang="en-US"/>
              <a:t>Rich Malloy - 203-862-9411 - RMalloy@Norwalk.edu</a:t>
            </a:r>
          </a:p>
        </p:txBody>
      </p:sp>
      <p:sp>
        <p:nvSpPr>
          <p:cNvPr id="6" name="Header Placeholder 5"/>
          <p:cNvSpPr>
            <a:spLocks noGrp="1"/>
          </p:cNvSpPr>
          <p:nvPr>
            <p:ph type="hdr" sz="quarter" idx="12"/>
          </p:nvPr>
        </p:nvSpPr>
        <p:spPr/>
        <p:txBody>
          <a:bodyPr/>
          <a:lstStyle/>
          <a:p>
            <a:pPr>
              <a:defRPr/>
            </a:pPr>
            <a:r>
              <a:rPr lang="en-US"/>
              <a:t>BBG-114</a:t>
            </a:r>
          </a:p>
        </p:txBody>
      </p:sp>
    </p:spTree>
    <p:extLst>
      <p:ext uri="{BB962C8B-B14F-4D97-AF65-F5344CB8AC3E}">
        <p14:creationId xmlns:p14="http://schemas.microsoft.com/office/powerpoint/2010/main" val="42113246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endParaRPr lang="en-US" sz="13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7E2621-405C-4F83-9120-2E9601611C17}"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CSA 105 - Rich Malloy - RMalloy@Norwalk.edu</a:t>
            </a: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45088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6675" y="914400"/>
            <a:ext cx="4387850" cy="2468563"/>
          </a:xfrm>
        </p:spPr>
      </p:sp>
      <p:sp>
        <p:nvSpPr>
          <p:cNvPr id="3" name="Notes Placeholder 2"/>
          <p:cNvSpPr>
            <a:spLocks noGrp="1"/>
          </p:cNvSpPr>
          <p:nvPr>
            <p:ph type="body" idx="1"/>
          </p:nvPr>
        </p:nvSpPr>
        <p:spPr/>
        <p:txBody>
          <a:bodyPr>
            <a:normAutofit/>
          </a:bodyPr>
          <a:lstStyle/>
          <a:p>
            <a:r>
              <a:rPr lang="en-US" dirty="0"/>
              <a:t>What’s even better than a strong password?</a:t>
            </a:r>
          </a:p>
        </p:txBody>
      </p:sp>
      <p:sp>
        <p:nvSpPr>
          <p:cNvPr id="4" name="Slide Number Placeholder 3"/>
          <p:cNvSpPr>
            <a:spLocks noGrp="1"/>
          </p:cNvSpPr>
          <p:nvPr>
            <p:ph type="sldNum" sz="quarter" idx="10"/>
          </p:nvPr>
        </p:nvSpPr>
        <p:spPr/>
        <p:txBody>
          <a:bodyPr/>
          <a:lstStyle/>
          <a:p>
            <a:fld id="{D03EBC38-6865-4B6F-A7EE-5DC659F44DC5}" type="slidenum">
              <a:rPr lang="en-US">
                <a:solidFill>
                  <a:srgbClr val="000000"/>
                </a:solidFill>
              </a:rPr>
              <a:pPr/>
              <a:t>73</a:t>
            </a:fld>
            <a:endParaRPr lang="en-US">
              <a:solidFill>
                <a:srgbClr val="000000"/>
              </a:solidFill>
            </a:endParaRPr>
          </a:p>
        </p:txBody>
      </p:sp>
      <p:sp>
        <p:nvSpPr>
          <p:cNvPr id="5" name="Footer Placeholder 4"/>
          <p:cNvSpPr>
            <a:spLocks noGrp="1"/>
          </p:cNvSpPr>
          <p:nvPr>
            <p:ph type="ftr" sz="quarter" idx="11"/>
          </p:nvPr>
        </p:nvSpPr>
        <p:spPr/>
        <p:txBody>
          <a:bodyPr/>
          <a:lstStyle/>
          <a:p>
            <a:pPr>
              <a:defRPr/>
            </a:pPr>
            <a:r>
              <a:rPr lang="en-US"/>
              <a:t>Rich Malloy - 203-862-9411 - RMalloy@Norwalk.edu</a:t>
            </a:r>
          </a:p>
        </p:txBody>
      </p:sp>
      <p:sp>
        <p:nvSpPr>
          <p:cNvPr id="6" name="Header Placeholder 5"/>
          <p:cNvSpPr>
            <a:spLocks noGrp="1"/>
          </p:cNvSpPr>
          <p:nvPr>
            <p:ph type="hdr" sz="quarter" idx="12"/>
          </p:nvPr>
        </p:nvSpPr>
        <p:spPr/>
        <p:txBody>
          <a:bodyPr/>
          <a:lstStyle/>
          <a:p>
            <a:pPr>
              <a:defRPr/>
            </a:pPr>
            <a:r>
              <a:rPr lang="en-US"/>
              <a:t>BBG-114</a:t>
            </a:r>
          </a:p>
        </p:txBody>
      </p:sp>
    </p:spTree>
    <p:extLst>
      <p:ext uri="{BB962C8B-B14F-4D97-AF65-F5344CB8AC3E}">
        <p14:creationId xmlns:p14="http://schemas.microsoft.com/office/powerpoint/2010/main" val="14431676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of Nov 2018. Also, Anthem, 80 Million; and Adult Friend Finder, 412 Million</a:t>
            </a:r>
          </a:p>
          <a:p>
            <a:r>
              <a:rPr lang="en-US" dirty="0"/>
              <a:t>Even if we are very careful, hackers may still be able to get our passwords from the companies we deal with.</a:t>
            </a:r>
          </a:p>
          <a:p>
            <a:r>
              <a:rPr lang="en-US" dirty="0"/>
              <a:t>From: NY Times and CNN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343819-E070-5447-BA6A-1931EB9B1F52}" type="slidenum">
              <a:rPr kumimoji="0" lang="en-US" alt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alt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11281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endParaRPr lang="en-US" sz="13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7E2621-405C-4F83-9120-2E9601611C17}"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CSA 105 - Rich Malloy - RMalloy@Norwalk.edu</a:t>
            </a: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39351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CSA 105 - Rich Malloy - RMalloy@Norwalk.edu</a:t>
            </a:r>
            <a:endParaRPr lang="en-US" dirty="0"/>
          </a:p>
        </p:txBody>
      </p:sp>
      <p:sp>
        <p:nvSpPr>
          <p:cNvPr id="5" name="Slide Number Placeholder 4"/>
          <p:cNvSpPr>
            <a:spLocks noGrp="1"/>
          </p:cNvSpPr>
          <p:nvPr>
            <p:ph type="sldNum" sz="quarter" idx="11"/>
          </p:nvPr>
        </p:nvSpPr>
        <p:spPr/>
        <p:txBody>
          <a:bodyPr/>
          <a:lstStyle/>
          <a:p>
            <a:fld id="{277E2621-405C-4F83-9120-2E9601611C17}" type="slidenum">
              <a:rPr lang="en-US" smtClean="0"/>
              <a:pPr/>
              <a:t>79</a:t>
            </a:fld>
            <a:endParaRPr lang="en-US" dirty="0"/>
          </a:p>
        </p:txBody>
      </p:sp>
    </p:spTree>
    <p:extLst>
      <p:ext uri="{BB962C8B-B14F-4D97-AF65-F5344CB8AC3E}">
        <p14:creationId xmlns:p14="http://schemas.microsoft.com/office/powerpoint/2010/main" val="10315243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pPr marL="0" indent="0">
              <a:buFont typeface="Arial" pitchFamily="34" charset="0"/>
              <a:buNone/>
            </a:pPr>
            <a:r>
              <a:rPr lang="en-US" dirty="0"/>
              <a:t>Mention ways to foil police searches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7E2621-405C-4F83-9120-2E9601611C17}"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CSA 105 - Rich Malloy - RMalloy@Norwalk.edu</a:t>
            </a: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3782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CSA 105 - Rich Malloy - RMalloy@Norwalk.edu</a:t>
            </a:r>
            <a:endParaRPr lang="en-US" dirty="0"/>
          </a:p>
        </p:txBody>
      </p:sp>
      <p:sp>
        <p:nvSpPr>
          <p:cNvPr id="5" name="Slide Number Placeholder 4"/>
          <p:cNvSpPr>
            <a:spLocks noGrp="1"/>
          </p:cNvSpPr>
          <p:nvPr>
            <p:ph type="sldNum" sz="quarter" idx="5"/>
          </p:nvPr>
        </p:nvSpPr>
        <p:spPr/>
        <p:txBody>
          <a:bodyPr/>
          <a:lstStyle/>
          <a:p>
            <a:fld id="{277E2621-405C-4F83-9120-2E9601611C17}" type="slidenum">
              <a:rPr lang="en-US" smtClean="0"/>
              <a:pPr/>
              <a:t>25</a:t>
            </a:fld>
            <a:endParaRPr lang="en-US" dirty="0"/>
          </a:p>
        </p:txBody>
      </p:sp>
    </p:spTree>
    <p:extLst>
      <p:ext uri="{BB962C8B-B14F-4D97-AF65-F5344CB8AC3E}">
        <p14:creationId xmlns:p14="http://schemas.microsoft.com/office/powerpoint/2010/main" val="3725795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Because someone’s email account was hacked, an entire election may have been lost.</a:t>
            </a:r>
          </a:p>
          <a:p>
            <a:endParaRPr lang="en-US" dirty="0"/>
          </a:p>
        </p:txBody>
      </p:sp>
      <p:sp>
        <p:nvSpPr>
          <p:cNvPr id="4" name="Slide Number Placeholder 3"/>
          <p:cNvSpPr>
            <a:spLocks noGrp="1"/>
          </p:cNvSpPr>
          <p:nvPr>
            <p:ph type="sldNum" sz="quarter" idx="10"/>
          </p:nvPr>
        </p:nvSpPr>
        <p:spPr/>
        <p:txBody>
          <a:bodyPr/>
          <a:lstStyle/>
          <a:p>
            <a:fld id="{BD343819-E070-5447-BA6A-1931EB9B1F52}" type="slidenum">
              <a:rPr lang="en-US" altLang="en-US" smtClean="0"/>
              <a:pPr/>
              <a:t>38</a:t>
            </a:fld>
            <a:endParaRPr lang="en-US" altLang="en-US"/>
          </a:p>
        </p:txBody>
      </p:sp>
    </p:spTree>
    <p:extLst>
      <p:ext uri="{BB962C8B-B14F-4D97-AF65-F5344CB8AC3E}">
        <p14:creationId xmlns:p14="http://schemas.microsoft.com/office/powerpoint/2010/main" val="633502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en-US" dirty="0"/>
              <a:t>Copy of the actual phishing attempt sent to John Podesta.</a:t>
            </a:r>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CSA 105 - Rich Malloy - RMalloy@Norwalk.edu</a:t>
            </a: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7E2621-405C-4F83-9120-2E9601611C17}"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8016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en-US" dirty="0"/>
              <a:t>Faulty response to John Podesta’s staff from the Democratic Party IT staff.</a:t>
            </a:r>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CSA 105 - Rich Malloy - RMalloy@Norwalk.edu</a:t>
            </a: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7E2621-405C-4F83-9120-2E9601611C17}"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7081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en-US" dirty="0"/>
              <a:t>Copy of the actual phishing attempt sent to John Podesta.</a:t>
            </a:r>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CSA 105 - Rich Malloy - RMalloy@Norwalk.edu</a:t>
            </a: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7E2621-405C-4F83-9120-2E9601611C17}"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68526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baseline="0" dirty="0"/>
          </a:p>
        </p:txBody>
      </p:sp>
      <p:sp>
        <p:nvSpPr>
          <p:cNvPr id="4" name="Slide Number Placeholder 3"/>
          <p:cNvSpPr>
            <a:spLocks noGrp="1"/>
          </p:cNvSpPr>
          <p:nvPr>
            <p:ph type="sldNum" sz="quarter" idx="10"/>
          </p:nvPr>
        </p:nvSpPr>
        <p:spPr/>
        <p:txBody>
          <a:bodyPr/>
          <a:lstStyle/>
          <a:p>
            <a:fld id="{277E2621-405C-4F83-9120-2E9601611C17}" type="slidenum">
              <a:rPr lang="en-US" smtClean="0"/>
              <a:pPr/>
              <a:t>43</a:t>
            </a:fld>
            <a:endParaRPr lang="en-US" dirty="0"/>
          </a:p>
        </p:txBody>
      </p:sp>
      <p:sp>
        <p:nvSpPr>
          <p:cNvPr id="5" name="Footer Placeholder 4"/>
          <p:cNvSpPr>
            <a:spLocks noGrp="1"/>
          </p:cNvSpPr>
          <p:nvPr>
            <p:ph type="ftr" sz="quarter" idx="11"/>
          </p:nvPr>
        </p:nvSpPr>
        <p:spPr/>
        <p:txBody>
          <a:bodyPr/>
          <a:lstStyle/>
          <a:p>
            <a:r>
              <a:rPr lang="en-US"/>
              <a:t>Prof. Rich Malloy, RMalloy@Norwalk.edu, 203-862-9411</a:t>
            </a:r>
            <a:endParaRPr lang="en-US" dirty="0"/>
          </a:p>
        </p:txBody>
      </p:sp>
      <p:sp>
        <p:nvSpPr>
          <p:cNvPr id="6" name="Header Placeholder 5"/>
          <p:cNvSpPr>
            <a:spLocks noGrp="1"/>
          </p:cNvSpPr>
          <p:nvPr>
            <p:ph type="hdr" sz="quarter" idx="12"/>
          </p:nvPr>
        </p:nvSpPr>
        <p:spPr/>
        <p:txBody>
          <a:bodyPr/>
          <a:lstStyle/>
          <a:p>
            <a:r>
              <a:rPr lang="en-US"/>
              <a:t>CSA 105, Chapter 5B</a:t>
            </a:r>
            <a:endParaRPr lang="en-US" dirty="0"/>
          </a:p>
        </p:txBody>
      </p:sp>
    </p:spTree>
    <p:extLst>
      <p:ext uri="{BB962C8B-B14F-4D97-AF65-F5344CB8AC3E}">
        <p14:creationId xmlns:p14="http://schemas.microsoft.com/office/powerpoint/2010/main" val="15911360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pPr marL="0" indent="0">
              <a:buFont typeface="Arial" pitchFamily="34" charset="0"/>
              <a:buNone/>
            </a:pPr>
            <a:endParaRPr lang="en-US" sz="13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7E2621-405C-4F83-9120-2E9601611C17}"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CSA 105 - Rich Malloy - RMalloy@Norwalk.edu</a:t>
            </a: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9248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en-US" dirty="0"/>
              <a:t>Be careful where you write down passwords</a:t>
            </a:r>
          </a:p>
          <a:p>
            <a:r>
              <a:rPr lang="en-US" dirty="0"/>
              <a:t>Hawaii’s missile alert agency – note the yellow Post-It note</a:t>
            </a:r>
          </a:p>
        </p:txBody>
      </p:sp>
      <p:sp>
        <p:nvSpPr>
          <p:cNvPr id="4" name="Footer Placeholder 3"/>
          <p:cNvSpPr>
            <a:spLocks noGrp="1"/>
          </p:cNvSpPr>
          <p:nvPr>
            <p:ph type="ftr" sz="quarter" idx="4"/>
          </p:nvPr>
        </p:nvSpPr>
        <p:spPr/>
        <p:txBody>
          <a:bodyPr/>
          <a:lstStyle/>
          <a:p>
            <a:r>
              <a:rPr lang="en-US"/>
              <a:t>CSA 105 - Rich Malloy - RMalloy@Norwalk.edu</a:t>
            </a:r>
            <a:endParaRPr lang="en-US" dirty="0"/>
          </a:p>
        </p:txBody>
      </p:sp>
      <p:sp>
        <p:nvSpPr>
          <p:cNvPr id="5" name="Slide Number Placeholder 4"/>
          <p:cNvSpPr>
            <a:spLocks noGrp="1"/>
          </p:cNvSpPr>
          <p:nvPr>
            <p:ph type="sldNum" sz="quarter" idx="5"/>
          </p:nvPr>
        </p:nvSpPr>
        <p:spPr/>
        <p:txBody>
          <a:bodyPr/>
          <a:lstStyle/>
          <a:p>
            <a:fld id="{277E2621-405C-4F83-9120-2E9601611C17}" type="slidenum">
              <a:rPr lang="en-US" smtClean="0"/>
              <a:pPr/>
              <a:t>58</a:t>
            </a:fld>
            <a:endParaRPr lang="en-US" dirty="0"/>
          </a:p>
        </p:txBody>
      </p:sp>
    </p:spTree>
    <p:extLst>
      <p:ext uri="{BB962C8B-B14F-4D97-AF65-F5344CB8AC3E}">
        <p14:creationId xmlns:p14="http://schemas.microsoft.com/office/powerpoint/2010/main" val="517992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cid:3287383400_2177562" TargetMode="Externa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p>
            <a:pPr>
              <a:defRPr/>
            </a:pPr>
            <a:endParaRPr lang="en-US">
              <a:solidFill>
                <a:srgbClr val="D6ECFF"/>
              </a:solidFill>
            </a:endParaRPr>
          </a:p>
        </p:txBody>
      </p:sp>
      <p:sp>
        <p:nvSpPr>
          <p:cNvPr id="17" name="Footer Placeholder 16"/>
          <p:cNvSpPr>
            <a:spLocks noGrp="1"/>
          </p:cNvSpPr>
          <p:nvPr>
            <p:ph type="ftr" sz="quarter" idx="11"/>
          </p:nvPr>
        </p:nvSpPr>
        <p:spPr/>
        <p:txBody>
          <a:bodyPr/>
          <a:lstStyle/>
          <a:p>
            <a:pPr>
              <a:defRPr/>
            </a:pPr>
            <a:endParaRPr lang="en-US">
              <a:solidFill>
                <a:srgbClr val="D6ECFF"/>
              </a:solidFill>
            </a:endParaRPr>
          </a:p>
        </p:txBody>
      </p:sp>
      <p:sp>
        <p:nvSpPr>
          <p:cNvPr id="29" name="Slide Number Placeholder 28"/>
          <p:cNvSpPr>
            <a:spLocks noGrp="1"/>
          </p:cNvSpPr>
          <p:nvPr>
            <p:ph type="sldNum" sz="quarter" idx="12"/>
          </p:nvPr>
        </p:nvSpPr>
        <p:spPr/>
        <p:txBody>
          <a:bodyPr/>
          <a:lstStyle/>
          <a:p>
            <a:pPr>
              <a:defRPr/>
            </a:pPr>
            <a:fld id="{B738A7FD-C2E3-4208-A3FA-0AD3B80A2BF4}" type="slidenum">
              <a:rPr lang="en-US" smtClean="0">
                <a:solidFill>
                  <a:srgbClr val="D6ECFF"/>
                </a:solidFill>
              </a:rPr>
              <a:pPr>
                <a:defRPr/>
              </a:pPr>
              <a:t>‹#›</a:t>
            </a:fld>
            <a:endParaRPr lang="en-US">
              <a:solidFill>
                <a:srgbClr val="D6ECFF"/>
              </a:solidFill>
            </a:endParaRPr>
          </a:p>
        </p:txBody>
      </p:sp>
      <p:sp>
        <p:nvSpPr>
          <p:cNvPr id="8" name="Title 7"/>
          <p:cNvSpPr>
            <a:spLocks noGrp="1"/>
          </p:cNvSpPr>
          <p:nvPr>
            <p:ph type="ctrTitle"/>
          </p:nvPr>
        </p:nvSpPr>
        <p:spPr>
          <a:xfrm>
            <a:off x="1219200" y="4343400"/>
            <a:ext cx="103632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a:t>Click to edit Master title style</a:t>
            </a:r>
          </a:p>
        </p:txBody>
      </p:sp>
      <p:sp>
        <p:nvSpPr>
          <p:cNvPr id="9" name="Subtitle 8"/>
          <p:cNvSpPr>
            <a:spLocks noGrp="1"/>
          </p:cNvSpPr>
          <p:nvPr>
            <p:ph type="subTitle" idx="1"/>
          </p:nvPr>
        </p:nvSpPr>
        <p:spPr>
          <a:xfrm>
            <a:off x="1219200" y="2834640"/>
            <a:ext cx="103632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Tree>
    <p:extLst>
      <p:ext uri="{BB962C8B-B14F-4D97-AF65-F5344CB8AC3E}">
        <p14:creationId xmlns:p14="http://schemas.microsoft.com/office/powerpoint/2010/main" val="2215131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490709" y="0"/>
            <a:ext cx="1170432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sz="1800">
              <a:solidFill>
                <a:prstClr val="white"/>
              </a:solidFill>
            </a:endParaRPr>
          </a:p>
        </p:txBody>
      </p:sp>
      <p:cxnSp>
        <p:nvCxnSpPr>
          <p:cNvPr id="9" name="Straight Connector 8"/>
          <p:cNvCxnSpPr/>
          <p:nvPr/>
        </p:nvCxnSpPr>
        <p:spPr>
          <a:xfrm flipV="1">
            <a:off x="484260" y="1885028"/>
            <a:ext cx="11710163"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11374903" y="1197789"/>
            <a:ext cx="132763" cy="171288"/>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1219200" y="441252"/>
            <a:ext cx="9144000" cy="701749"/>
          </a:xfrm>
        </p:spPr>
        <p:txBody>
          <a:bodyPr anchor="b"/>
          <a:lstStyle>
            <a:lvl1pPr algn="l">
              <a:buNone/>
              <a:defRPr sz="2100" b="0"/>
            </a:lvl1pPr>
            <a:extLst/>
          </a:lstStyle>
          <a:p>
            <a:r>
              <a:rPr kumimoji="0" lang="en-US"/>
              <a:t>Click to edit Master title style</a:t>
            </a:r>
          </a:p>
        </p:txBody>
      </p:sp>
      <p:sp>
        <p:nvSpPr>
          <p:cNvPr id="3" name="Picture Placeholder 2"/>
          <p:cNvSpPr>
            <a:spLocks noGrp="1"/>
          </p:cNvSpPr>
          <p:nvPr>
            <p:ph type="pic" idx="1"/>
          </p:nvPr>
        </p:nvSpPr>
        <p:spPr>
          <a:xfrm>
            <a:off x="490709" y="1893781"/>
            <a:ext cx="11704320" cy="4960144"/>
          </a:xfrm>
          <a:solidFill>
            <a:schemeClr val="bg2"/>
          </a:solidFill>
        </p:spPr>
        <p:txBody>
          <a:bodyPr/>
          <a:lstStyle>
            <a:lvl1pPr marL="0" indent="0">
              <a:buNone/>
              <a:defRPr sz="3200"/>
            </a:lvl1pPr>
            <a:extLst/>
          </a:lstStyle>
          <a:p>
            <a:r>
              <a:rPr kumimoji="0" lang="en-US"/>
              <a:t>Click icon to add picture</a:t>
            </a:r>
          </a:p>
        </p:txBody>
      </p:sp>
      <p:sp>
        <p:nvSpPr>
          <p:cNvPr id="4" name="Text Placeholder 3"/>
          <p:cNvSpPr>
            <a:spLocks noGrp="1"/>
          </p:cNvSpPr>
          <p:nvPr>
            <p:ph type="body" sz="half" idx="2"/>
          </p:nvPr>
        </p:nvSpPr>
        <p:spPr bwMode="grayWhite">
          <a:xfrm>
            <a:off x="1219200" y="1150144"/>
            <a:ext cx="9144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grpSp>
        <p:nvGrpSpPr>
          <p:cNvPr id="14" name="Group 13"/>
          <p:cNvGrpSpPr/>
          <p:nvPr/>
        </p:nvGrpSpPr>
        <p:grpSpPr>
          <a:xfrm rot="5400000">
            <a:off x="11578103" y="1350189"/>
            <a:ext cx="132763" cy="171288"/>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11115579" y="1453352"/>
            <a:ext cx="132763" cy="171288"/>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8636000" y="55499"/>
            <a:ext cx="2844800" cy="365125"/>
          </a:xfrm>
        </p:spPr>
        <p:txBody>
          <a:bodyPr/>
          <a:lstStyle/>
          <a:p>
            <a:pPr>
              <a:defRPr/>
            </a:pPr>
            <a:endParaRPr lang="en-US">
              <a:solidFill>
                <a:srgbClr val="D6ECFF"/>
              </a:solidFill>
            </a:endParaRPr>
          </a:p>
        </p:txBody>
      </p:sp>
      <p:sp>
        <p:nvSpPr>
          <p:cNvPr id="6" name="Footer Placeholder 5"/>
          <p:cNvSpPr>
            <a:spLocks noGrp="1"/>
          </p:cNvSpPr>
          <p:nvPr>
            <p:ph type="ftr" sz="quarter" idx="11"/>
          </p:nvPr>
        </p:nvSpPr>
        <p:spPr>
          <a:xfrm>
            <a:off x="1219200" y="55499"/>
            <a:ext cx="7416800" cy="365125"/>
          </a:xfrm>
        </p:spPr>
        <p:txBody>
          <a:bodyPr/>
          <a:lstStyle/>
          <a:p>
            <a:pPr>
              <a:defRPr/>
            </a:pPr>
            <a:endParaRPr lang="en-US">
              <a:solidFill>
                <a:srgbClr val="D6ECFF"/>
              </a:solidFill>
            </a:endParaRPr>
          </a:p>
        </p:txBody>
      </p:sp>
      <p:sp>
        <p:nvSpPr>
          <p:cNvPr id="7" name="Slide Number Placeholder 6"/>
          <p:cNvSpPr>
            <a:spLocks noGrp="1"/>
          </p:cNvSpPr>
          <p:nvPr>
            <p:ph type="sldNum" sz="quarter" idx="12"/>
          </p:nvPr>
        </p:nvSpPr>
        <p:spPr>
          <a:xfrm>
            <a:off x="11480800" y="55499"/>
            <a:ext cx="609600" cy="365125"/>
          </a:xfrm>
        </p:spPr>
        <p:txBody>
          <a:bodyPr/>
          <a:lstStyle/>
          <a:p>
            <a:pPr>
              <a:defRPr/>
            </a:pPr>
            <a:fld id="{45D2038A-55EA-4F4D-9B64-E0BA59B54172}" type="slidenum">
              <a:rPr lang="en-US" smtClean="0">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1366555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solidFill>
                <a:srgbClr val="D6ECFF"/>
              </a:solidFill>
            </a:endParaRPr>
          </a:p>
        </p:txBody>
      </p:sp>
      <p:sp>
        <p:nvSpPr>
          <p:cNvPr id="5" name="Footer Placeholder 4"/>
          <p:cNvSpPr>
            <a:spLocks noGrp="1"/>
          </p:cNvSpPr>
          <p:nvPr>
            <p:ph type="ftr" sz="quarter" idx="11"/>
          </p:nvPr>
        </p:nvSpPr>
        <p:spPr/>
        <p:txBody>
          <a:bodyPr/>
          <a:lstStyle/>
          <a:p>
            <a:pPr>
              <a:defRPr/>
            </a:pPr>
            <a:endParaRPr lang="en-US">
              <a:solidFill>
                <a:srgbClr val="D6ECFF"/>
              </a:solidFill>
            </a:endParaRPr>
          </a:p>
        </p:txBody>
      </p:sp>
      <p:sp>
        <p:nvSpPr>
          <p:cNvPr id="6" name="Slide Number Placeholder 5"/>
          <p:cNvSpPr>
            <a:spLocks noGrp="1"/>
          </p:cNvSpPr>
          <p:nvPr>
            <p:ph type="sldNum" sz="quarter" idx="12"/>
          </p:nvPr>
        </p:nvSpPr>
        <p:spPr/>
        <p:txBody>
          <a:bodyPr/>
          <a:lstStyle/>
          <a:p>
            <a:pPr>
              <a:defRPr/>
            </a:pPr>
            <a:fld id="{2C14EFAF-11AB-4004-B0DE-FE7B9A754C9E}" type="slidenum">
              <a:rPr lang="en-US" smtClean="0">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11008094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641600" cy="5851525"/>
          </a:xfrm>
        </p:spPr>
        <p:txBody>
          <a:bodyPr vert="eaVert" anchor="ctr"/>
          <a:lstStyle/>
          <a:p>
            <a:r>
              <a:rPr kumimoji="0" lang="en-US"/>
              <a:t>Click to edit Master title style</a:t>
            </a:r>
          </a:p>
        </p:txBody>
      </p:sp>
      <p:sp>
        <p:nvSpPr>
          <p:cNvPr id="3" name="Vertical Text Placeholder 2"/>
          <p:cNvSpPr>
            <a:spLocks noGrp="1"/>
          </p:cNvSpPr>
          <p:nvPr>
            <p:ph type="body" orient="vert" idx="1"/>
          </p:nvPr>
        </p:nvSpPr>
        <p:spPr>
          <a:xfrm>
            <a:off x="812800" y="274640"/>
            <a:ext cx="78232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solidFill>
                <a:srgbClr val="D6ECFF"/>
              </a:solidFill>
            </a:endParaRPr>
          </a:p>
        </p:txBody>
      </p:sp>
      <p:sp>
        <p:nvSpPr>
          <p:cNvPr id="5" name="Footer Placeholder 4"/>
          <p:cNvSpPr>
            <a:spLocks noGrp="1"/>
          </p:cNvSpPr>
          <p:nvPr>
            <p:ph type="ftr" sz="quarter" idx="11"/>
          </p:nvPr>
        </p:nvSpPr>
        <p:spPr/>
        <p:txBody>
          <a:bodyPr/>
          <a:lstStyle/>
          <a:p>
            <a:pPr>
              <a:defRPr/>
            </a:pPr>
            <a:endParaRPr lang="en-US">
              <a:solidFill>
                <a:srgbClr val="D6ECFF"/>
              </a:solidFill>
            </a:endParaRPr>
          </a:p>
        </p:txBody>
      </p:sp>
      <p:sp>
        <p:nvSpPr>
          <p:cNvPr id="6" name="Slide Number Placeholder 5"/>
          <p:cNvSpPr>
            <a:spLocks noGrp="1"/>
          </p:cNvSpPr>
          <p:nvPr>
            <p:ph type="sldNum" sz="quarter" idx="12"/>
          </p:nvPr>
        </p:nvSpPr>
        <p:spPr/>
        <p:txBody>
          <a:bodyPr/>
          <a:lstStyle/>
          <a:p>
            <a:pPr>
              <a:defRPr/>
            </a:pPr>
            <a:fld id="{8CB03D69-5EFB-49DE-B008-C5C14088DE49}" type="slidenum">
              <a:rPr lang="en-US" smtClean="0">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4368358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inal Slide - DO NOT CHANGE ANYTHIN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solidFill>
                  <a:srgbClr val="D6ECFF"/>
                </a:solidFill>
              </a:rPr>
              <a:t>Copyright © 2014 Pearson Education, Inc. Publishing as Prentice Hall</a:t>
            </a:r>
          </a:p>
        </p:txBody>
      </p:sp>
      <p:sp>
        <p:nvSpPr>
          <p:cNvPr id="4" name="Slide Number Placeholder 3"/>
          <p:cNvSpPr>
            <a:spLocks noGrp="1"/>
          </p:cNvSpPr>
          <p:nvPr>
            <p:ph type="sldNum" sz="quarter" idx="11"/>
          </p:nvPr>
        </p:nvSpPr>
        <p:spPr/>
        <p:txBody>
          <a:bodyPr/>
          <a:lstStyle/>
          <a:p>
            <a:fld id="{68F46CC4-B570-4746-ADFA-6E9E2BD9CBA4}" type="slidenum">
              <a:rPr lang="en-US" smtClean="0">
                <a:solidFill>
                  <a:srgbClr val="D6ECFF"/>
                </a:solidFill>
              </a:rPr>
              <a:pPr/>
              <a:t>‹#›</a:t>
            </a:fld>
            <a:endParaRPr lang="en-US" dirty="0">
              <a:solidFill>
                <a:srgbClr val="D6ECFF"/>
              </a:solidFill>
            </a:endParaRPr>
          </a:p>
        </p:txBody>
      </p:sp>
      <p:sp>
        <p:nvSpPr>
          <p:cNvPr id="5" name="Date Placeholder 4"/>
          <p:cNvSpPr>
            <a:spLocks noGrp="1"/>
          </p:cNvSpPr>
          <p:nvPr>
            <p:ph type="dt" sz="half" idx="12"/>
          </p:nvPr>
        </p:nvSpPr>
        <p:spPr/>
        <p:txBody>
          <a:bodyPr/>
          <a:lstStyle/>
          <a:p>
            <a:r>
              <a:rPr lang="en-US">
                <a:solidFill>
                  <a:srgbClr val="D6ECFF"/>
                </a:solidFill>
              </a:rPr>
              <a:t>Visualizing Technology</a:t>
            </a:r>
            <a:endParaRPr lang="en-US" dirty="0">
              <a:solidFill>
                <a:srgbClr val="D6ECFF"/>
              </a:solidFill>
            </a:endParaRPr>
          </a:p>
        </p:txBody>
      </p:sp>
      <p:pic>
        <p:nvPicPr>
          <p:cNvPr id="6" name="Picture 4" descr="cid:3287383400_2177562"/>
          <p:cNvPicPr>
            <a:picLocks noChangeAspect="1" noChangeArrowheads="1"/>
          </p:cNvPicPr>
          <p:nvPr userDrawn="1"/>
        </p:nvPicPr>
        <p:blipFill>
          <a:blip r:embed="rId2" r:link="rId3" cstate="screen"/>
          <a:srcRect/>
          <a:stretch>
            <a:fillRect/>
          </a:stretch>
        </p:blipFill>
        <p:spPr bwMode="auto">
          <a:xfrm>
            <a:off x="609601" y="838201"/>
            <a:ext cx="11231033" cy="2747963"/>
          </a:xfrm>
          <a:prstGeom prst="rect">
            <a:avLst/>
          </a:prstGeom>
          <a:solidFill>
            <a:schemeClr val="hlink"/>
          </a:solidFill>
          <a:ln w="9525">
            <a:solidFill>
              <a:schemeClr val="bg1"/>
            </a:solidFill>
            <a:miter lim="800000"/>
            <a:headEnd/>
            <a:tailEnd/>
          </a:ln>
        </p:spPr>
      </p:pic>
      <p:sp>
        <p:nvSpPr>
          <p:cNvPr id="7" name="Rectangle 5"/>
          <p:cNvSpPr>
            <a:spLocks noChangeArrowheads="1"/>
          </p:cNvSpPr>
          <p:nvPr userDrawn="1"/>
        </p:nvSpPr>
        <p:spPr bwMode="auto">
          <a:xfrm>
            <a:off x="1036108" y="3890517"/>
            <a:ext cx="10119784" cy="1077218"/>
          </a:xfrm>
          <a:prstGeom prst="rect">
            <a:avLst/>
          </a:prstGeom>
          <a:noFill/>
          <a:ln w="25400">
            <a:noFill/>
            <a:miter lim="800000"/>
            <a:headEnd/>
            <a:tailEnd/>
          </a:ln>
        </p:spPr>
        <p:txBody>
          <a:bodyPr anchor="ctr">
            <a:spAutoFit/>
          </a:bodyPr>
          <a:lstStyle/>
          <a:p>
            <a:pPr algn="ctr"/>
            <a:r>
              <a:rPr lang="en-US" sz="1600" dirty="0">
                <a:solidFill>
                  <a:srgbClr val="000000"/>
                </a:solidFill>
                <a:cs typeface="Times New Roman" pitchFamily="18" charset="0"/>
              </a:rPr>
              <a:t>All rights reserved. No part of this publication may be reproduced, stored in a retrieval system, or transmitted, in any form or by any means, electronic, mechanical, photocopying, recording, or otherwise, without the prior written permission of the publisher. Printed in the United States of America.</a:t>
            </a:r>
          </a:p>
        </p:txBody>
      </p:sp>
      <p:sp>
        <p:nvSpPr>
          <p:cNvPr id="8" name="Rectangle 5"/>
          <p:cNvSpPr txBox="1">
            <a:spLocks noGrp="1" noChangeArrowheads="1"/>
          </p:cNvSpPr>
          <p:nvPr userDrawn="1"/>
        </p:nvSpPr>
        <p:spPr bwMode="auto">
          <a:xfrm>
            <a:off x="984251" y="5327650"/>
            <a:ext cx="10460567" cy="636588"/>
          </a:xfrm>
          <a:prstGeom prst="rect">
            <a:avLst/>
          </a:prstGeom>
          <a:noFill/>
          <a:ln>
            <a:miter lim="800000"/>
            <a:headEnd/>
            <a:tailEnd/>
          </a:ln>
        </p:spPr>
        <p:txBody>
          <a:bodyPr anchor="b"/>
          <a:lstStyle/>
          <a:p>
            <a:pPr algn="ctr">
              <a:defRPr/>
            </a:pPr>
            <a:r>
              <a:rPr lang="en-US" sz="1800" dirty="0">
                <a:solidFill>
                  <a:srgbClr val="000000"/>
                </a:solidFill>
                <a:effectLst>
                  <a:outerShdw blurRad="38100" dist="38100" dir="2700000" algn="tl">
                    <a:srgbClr val="C0C0C0"/>
                  </a:outerShdw>
                </a:effectLst>
                <a:latin typeface="Tahoma" charset="0"/>
              </a:rPr>
              <a:t>Copyright © 2014 Pearson Education, Inc.  </a:t>
            </a:r>
          </a:p>
          <a:p>
            <a:pPr algn="ctr">
              <a:defRPr/>
            </a:pPr>
            <a:r>
              <a:rPr lang="en-US" sz="1800" dirty="0">
                <a:solidFill>
                  <a:srgbClr val="000000"/>
                </a:solidFill>
                <a:effectLst>
                  <a:outerShdw blurRad="38100" dist="38100" dir="2700000" algn="tl">
                    <a:srgbClr val="C0C0C0"/>
                  </a:outerShdw>
                </a:effectLst>
                <a:latin typeface="Tahoma" charset="0"/>
              </a:rPr>
              <a:t>Publishing as Prentice Hall</a:t>
            </a:r>
            <a:endParaRPr lang="en-US" sz="1800" dirty="0">
              <a:solidFill>
                <a:srgbClr val="000000"/>
              </a:solidFill>
              <a:effectLst>
                <a:outerShdw blurRad="38100" dist="38100" dir="2700000" algn="tl">
                  <a:srgbClr val="C0C0C0"/>
                </a:outerShdw>
              </a:effectLst>
            </a:endParaRPr>
          </a:p>
        </p:txBody>
      </p:sp>
    </p:spTree>
    <p:extLst>
      <p:ext uri="{BB962C8B-B14F-4D97-AF65-F5344CB8AC3E}">
        <p14:creationId xmlns:p14="http://schemas.microsoft.com/office/powerpoint/2010/main" val="9355178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296FD6-12D1-4F1D-A10A-4E56EE79A41B}" type="datetimeFigureOut">
              <a:rPr lang="en-US" smtClean="0"/>
              <a:pPr/>
              <a:t>3/15/23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5A77A4-1229-4E32-AB1B-2608CC766885}" type="slidenum">
              <a:rPr lang="en-US" smtClean="0"/>
              <a:pPr/>
              <a:t>‹#›</a:t>
            </a:fld>
            <a:endParaRPr lang="en-US"/>
          </a:p>
        </p:txBody>
      </p:sp>
    </p:spTree>
    <p:extLst>
      <p:ext uri="{BB962C8B-B14F-4D97-AF65-F5344CB8AC3E}">
        <p14:creationId xmlns:p14="http://schemas.microsoft.com/office/powerpoint/2010/main" val="1708854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solidFill>
                <a:srgbClr val="D6ECFF"/>
              </a:solidFill>
            </a:endParaRPr>
          </a:p>
        </p:txBody>
      </p:sp>
      <p:sp>
        <p:nvSpPr>
          <p:cNvPr id="5" name="Footer Placeholder 4"/>
          <p:cNvSpPr>
            <a:spLocks noGrp="1"/>
          </p:cNvSpPr>
          <p:nvPr>
            <p:ph type="ftr" sz="quarter" idx="11"/>
          </p:nvPr>
        </p:nvSpPr>
        <p:spPr/>
        <p:txBody>
          <a:bodyPr/>
          <a:lstStyle/>
          <a:p>
            <a:pPr>
              <a:defRPr/>
            </a:pPr>
            <a:endParaRPr lang="en-US">
              <a:solidFill>
                <a:srgbClr val="D6ECFF"/>
              </a:solidFill>
            </a:endParaRPr>
          </a:p>
        </p:txBody>
      </p:sp>
      <p:sp>
        <p:nvSpPr>
          <p:cNvPr id="6" name="Slide Number Placeholder 5"/>
          <p:cNvSpPr>
            <a:spLocks noGrp="1"/>
          </p:cNvSpPr>
          <p:nvPr>
            <p:ph type="sldNum" sz="quarter" idx="12"/>
          </p:nvPr>
        </p:nvSpPr>
        <p:spPr/>
        <p:txBody>
          <a:bodyPr/>
          <a:lstStyle/>
          <a:p>
            <a:pPr>
              <a:defRPr/>
            </a:pPr>
            <a:fld id="{A134493F-5ECA-43BC-ACD8-FADB402EAA80}" type="slidenum">
              <a:rPr lang="en-US" smtClean="0">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854340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4" name="Freeform 13"/>
          <p:cNvSpPr>
            <a:spLocks/>
          </p:cNvSpPr>
          <p:nvPr/>
        </p:nvSpPr>
        <p:spPr bwMode="auto">
          <a:xfrm>
            <a:off x="6438603" y="1073888"/>
            <a:ext cx="5762848"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0"/>
              </a:spcBef>
              <a:spcAft>
                <a:spcPct val="0"/>
              </a:spcAft>
            </a:pPr>
            <a:endParaRPr lang="en-US" sz="1800">
              <a:solidFill>
                <a:prstClr val="white"/>
              </a:solidFill>
              <a:latin typeface="Arial" charset="0"/>
            </a:endParaRPr>
          </a:p>
        </p:txBody>
      </p:sp>
      <p:sp>
        <p:nvSpPr>
          <p:cNvPr id="15" name="Freeform 14"/>
          <p:cNvSpPr>
            <a:spLocks/>
          </p:cNvSpPr>
          <p:nvPr/>
        </p:nvSpPr>
        <p:spPr bwMode="auto">
          <a:xfrm>
            <a:off x="498621" y="0"/>
            <a:ext cx="7352715"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0"/>
              </a:spcBef>
              <a:spcAft>
                <a:spcPct val="0"/>
              </a:spcAft>
            </a:pPr>
            <a:endParaRPr lang="en-US" sz="1800">
              <a:solidFill>
                <a:prstClr val="white"/>
              </a:solidFill>
              <a:latin typeface="Arial" charset="0"/>
            </a:endParaRPr>
          </a:p>
        </p:txBody>
      </p:sp>
      <p:sp>
        <p:nvSpPr>
          <p:cNvPr id="13" name="Freeform 12"/>
          <p:cNvSpPr>
            <a:spLocks/>
          </p:cNvSpPr>
          <p:nvPr/>
        </p:nvSpPr>
        <p:spPr bwMode="auto">
          <a:xfrm rot="5236414">
            <a:off x="6635304" y="1285480"/>
            <a:ext cx="4114800" cy="158496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0"/>
              </a:spcBef>
              <a:spcAft>
                <a:spcPct val="0"/>
              </a:spcAft>
            </a:pPr>
            <a:endParaRPr lang="en-US" sz="1800">
              <a:solidFill>
                <a:prstClr val="white"/>
              </a:solidFill>
              <a:latin typeface="Arial" charset="0"/>
            </a:endParaRPr>
          </a:p>
        </p:txBody>
      </p:sp>
      <p:sp>
        <p:nvSpPr>
          <p:cNvPr id="16" name="Freeform 15"/>
          <p:cNvSpPr>
            <a:spLocks/>
          </p:cNvSpPr>
          <p:nvPr/>
        </p:nvSpPr>
        <p:spPr bwMode="auto">
          <a:xfrm>
            <a:off x="7924800" y="0"/>
            <a:ext cx="36576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0"/>
              </a:spcBef>
              <a:spcAft>
                <a:spcPct val="0"/>
              </a:spcAft>
            </a:pPr>
            <a:endParaRPr lang="en-US" sz="1800">
              <a:solidFill>
                <a:prstClr val="white"/>
              </a:solidFill>
              <a:latin typeface="Arial" charset="0"/>
            </a:endParaRPr>
          </a:p>
        </p:txBody>
      </p:sp>
      <p:sp>
        <p:nvSpPr>
          <p:cNvPr id="17" name="Freeform 16"/>
          <p:cNvSpPr>
            <a:spLocks/>
          </p:cNvSpPr>
          <p:nvPr/>
        </p:nvSpPr>
        <p:spPr bwMode="auto">
          <a:xfrm>
            <a:off x="7924800" y="4267200"/>
            <a:ext cx="42672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0"/>
              </a:spcBef>
              <a:spcAft>
                <a:spcPct val="0"/>
              </a:spcAft>
            </a:pPr>
            <a:endParaRPr lang="en-US" sz="1800">
              <a:solidFill>
                <a:prstClr val="white"/>
              </a:solidFill>
              <a:latin typeface="Arial" charset="0"/>
            </a:endParaRPr>
          </a:p>
        </p:txBody>
      </p:sp>
      <p:sp>
        <p:nvSpPr>
          <p:cNvPr id="18" name="Freeform 17"/>
          <p:cNvSpPr>
            <a:spLocks/>
          </p:cNvSpPr>
          <p:nvPr/>
        </p:nvSpPr>
        <p:spPr bwMode="auto">
          <a:xfrm>
            <a:off x="7924800" y="0"/>
            <a:ext cx="18288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0"/>
              </a:spcBef>
              <a:spcAft>
                <a:spcPct val="0"/>
              </a:spcAft>
            </a:pPr>
            <a:endParaRPr lang="en-US" sz="1800">
              <a:solidFill>
                <a:prstClr val="white"/>
              </a:solidFill>
              <a:latin typeface="Arial" charset="0"/>
            </a:endParaRPr>
          </a:p>
        </p:txBody>
      </p:sp>
      <p:sp>
        <p:nvSpPr>
          <p:cNvPr id="19" name="Freeform 18"/>
          <p:cNvSpPr>
            <a:spLocks/>
          </p:cNvSpPr>
          <p:nvPr/>
        </p:nvSpPr>
        <p:spPr bwMode="auto">
          <a:xfrm>
            <a:off x="7931152" y="4246564"/>
            <a:ext cx="2787649"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0"/>
              </a:spcBef>
              <a:spcAft>
                <a:spcPct val="0"/>
              </a:spcAft>
            </a:pPr>
            <a:endParaRPr lang="en-US" sz="1800">
              <a:solidFill>
                <a:prstClr val="white"/>
              </a:solidFill>
              <a:latin typeface="Arial" charset="0"/>
            </a:endParaRPr>
          </a:p>
        </p:txBody>
      </p:sp>
      <p:sp>
        <p:nvSpPr>
          <p:cNvPr id="20" name="Freeform 19"/>
          <p:cNvSpPr>
            <a:spLocks/>
          </p:cNvSpPr>
          <p:nvPr/>
        </p:nvSpPr>
        <p:spPr bwMode="auto">
          <a:xfrm>
            <a:off x="7924800" y="4267200"/>
            <a:ext cx="21336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0"/>
              </a:spcBef>
              <a:spcAft>
                <a:spcPct val="0"/>
              </a:spcAft>
            </a:pPr>
            <a:endParaRPr lang="en-US" sz="1800">
              <a:solidFill>
                <a:prstClr val="white"/>
              </a:solidFill>
              <a:latin typeface="Arial" charset="0"/>
            </a:endParaRPr>
          </a:p>
        </p:txBody>
      </p:sp>
      <p:sp>
        <p:nvSpPr>
          <p:cNvPr id="21" name="Freeform 20"/>
          <p:cNvSpPr>
            <a:spLocks/>
          </p:cNvSpPr>
          <p:nvPr/>
        </p:nvSpPr>
        <p:spPr bwMode="auto">
          <a:xfrm>
            <a:off x="7924800" y="1371600"/>
            <a:ext cx="42672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0"/>
              </a:spcBef>
              <a:spcAft>
                <a:spcPct val="0"/>
              </a:spcAft>
            </a:pPr>
            <a:endParaRPr lang="en-US" sz="1800">
              <a:solidFill>
                <a:prstClr val="white"/>
              </a:solidFill>
              <a:latin typeface="Arial" charset="0"/>
            </a:endParaRPr>
          </a:p>
        </p:txBody>
      </p:sp>
      <p:sp>
        <p:nvSpPr>
          <p:cNvPr id="22" name="Freeform 21"/>
          <p:cNvSpPr>
            <a:spLocks/>
          </p:cNvSpPr>
          <p:nvPr/>
        </p:nvSpPr>
        <p:spPr bwMode="auto">
          <a:xfrm>
            <a:off x="7924800" y="1752600"/>
            <a:ext cx="42672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0"/>
              </a:spcBef>
              <a:spcAft>
                <a:spcPct val="0"/>
              </a:spcAft>
            </a:pPr>
            <a:endParaRPr lang="en-US" sz="1800">
              <a:solidFill>
                <a:prstClr val="white"/>
              </a:solidFill>
              <a:latin typeface="Arial" charset="0"/>
            </a:endParaRPr>
          </a:p>
        </p:txBody>
      </p:sp>
      <p:sp>
        <p:nvSpPr>
          <p:cNvPr id="23" name="Freeform 22"/>
          <p:cNvSpPr>
            <a:spLocks/>
          </p:cNvSpPr>
          <p:nvPr/>
        </p:nvSpPr>
        <p:spPr bwMode="auto">
          <a:xfrm>
            <a:off x="1320800" y="4267200"/>
            <a:ext cx="660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0"/>
              </a:spcBef>
              <a:spcAft>
                <a:spcPct val="0"/>
              </a:spcAft>
            </a:pPr>
            <a:endParaRPr lang="en-US" sz="1800">
              <a:solidFill>
                <a:prstClr val="white"/>
              </a:solidFill>
              <a:latin typeface="Arial" charset="0"/>
            </a:endParaRPr>
          </a:p>
        </p:txBody>
      </p:sp>
      <p:sp>
        <p:nvSpPr>
          <p:cNvPr id="24" name="Freeform 23"/>
          <p:cNvSpPr>
            <a:spLocks/>
          </p:cNvSpPr>
          <p:nvPr/>
        </p:nvSpPr>
        <p:spPr bwMode="auto">
          <a:xfrm>
            <a:off x="711200" y="4267200"/>
            <a:ext cx="7112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0"/>
              </a:spcBef>
              <a:spcAft>
                <a:spcPct val="0"/>
              </a:spcAft>
            </a:pPr>
            <a:endParaRPr lang="en-US" sz="1800">
              <a:solidFill>
                <a:prstClr val="white"/>
              </a:solidFill>
              <a:latin typeface="Arial" charset="0"/>
            </a:endParaRPr>
          </a:p>
        </p:txBody>
      </p:sp>
      <p:sp>
        <p:nvSpPr>
          <p:cNvPr id="25" name="Freeform 24"/>
          <p:cNvSpPr>
            <a:spLocks/>
          </p:cNvSpPr>
          <p:nvPr/>
        </p:nvSpPr>
        <p:spPr bwMode="auto">
          <a:xfrm>
            <a:off x="489099" y="2438400"/>
            <a:ext cx="75184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0"/>
              </a:spcBef>
              <a:spcAft>
                <a:spcPct val="0"/>
              </a:spcAft>
            </a:pPr>
            <a:endParaRPr lang="en-US" sz="1800">
              <a:solidFill>
                <a:prstClr val="white"/>
              </a:solidFill>
              <a:latin typeface="Arial" charset="0"/>
            </a:endParaRPr>
          </a:p>
        </p:txBody>
      </p:sp>
      <p:sp>
        <p:nvSpPr>
          <p:cNvPr id="26" name="Freeform 25"/>
          <p:cNvSpPr>
            <a:spLocks/>
          </p:cNvSpPr>
          <p:nvPr/>
        </p:nvSpPr>
        <p:spPr bwMode="auto">
          <a:xfrm>
            <a:off x="489099" y="2133600"/>
            <a:ext cx="75184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0"/>
              </a:spcBef>
              <a:spcAft>
                <a:spcPct val="0"/>
              </a:spcAft>
            </a:pPr>
            <a:endParaRPr lang="en-US" sz="1800">
              <a:solidFill>
                <a:prstClr val="white"/>
              </a:solidFill>
              <a:latin typeface="Arial" charset="0"/>
            </a:endParaRPr>
          </a:p>
        </p:txBody>
      </p:sp>
      <p:sp>
        <p:nvSpPr>
          <p:cNvPr id="27" name="Freeform 26"/>
          <p:cNvSpPr>
            <a:spLocks/>
          </p:cNvSpPr>
          <p:nvPr/>
        </p:nvSpPr>
        <p:spPr bwMode="auto">
          <a:xfrm>
            <a:off x="6096000" y="4267200"/>
            <a:ext cx="18288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0"/>
              </a:spcBef>
              <a:spcAft>
                <a:spcPct val="0"/>
              </a:spcAft>
            </a:pPr>
            <a:endParaRPr lang="en-US" sz="1800">
              <a:solidFill>
                <a:prstClr val="white"/>
              </a:solidFill>
              <a:latin typeface="Arial" charset="0"/>
            </a:endParaRPr>
          </a:p>
        </p:txBody>
      </p:sp>
      <p:sp>
        <p:nvSpPr>
          <p:cNvPr id="3" name="Text Placeholder 2"/>
          <p:cNvSpPr>
            <a:spLocks noGrp="1"/>
          </p:cNvSpPr>
          <p:nvPr>
            <p:ph type="body" idx="1"/>
          </p:nvPr>
        </p:nvSpPr>
        <p:spPr>
          <a:xfrm>
            <a:off x="942536" y="1752600"/>
            <a:ext cx="7624064"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8636000" y="6416676"/>
            <a:ext cx="2082800" cy="365125"/>
          </a:xfrm>
        </p:spPr>
        <p:txBody>
          <a:bodyPr/>
          <a:lstStyle/>
          <a:p>
            <a:pPr>
              <a:defRPr/>
            </a:pPr>
            <a:endParaRPr lang="en-US">
              <a:solidFill>
                <a:srgbClr val="D6ECFF"/>
              </a:solidFill>
            </a:endParaRPr>
          </a:p>
        </p:txBody>
      </p:sp>
      <p:sp>
        <p:nvSpPr>
          <p:cNvPr id="5" name="Footer Placeholder 4"/>
          <p:cNvSpPr>
            <a:spLocks noGrp="1"/>
          </p:cNvSpPr>
          <p:nvPr>
            <p:ph type="ftr" sz="quarter" idx="11"/>
          </p:nvPr>
        </p:nvSpPr>
        <p:spPr/>
        <p:txBody>
          <a:bodyPr/>
          <a:lstStyle/>
          <a:p>
            <a:pPr>
              <a:defRPr/>
            </a:pPr>
            <a:endParaRPr lang="en-US">
              <a:solidFill>
                <a:srgbClr val="D6ECFF"/>
              </a:solidFill>
            </a:endParaRPr>
          </a:p>
        </p:txBody>
      </p:sp>
      <p:sp>
        <p:nvSpPr>
          <p:cNvPr id="6" name="Slide Number Placeholder 5"/>
          <p:cNvSpPr>
            <a:spLocks noGrp="1"/>
          </p:cNvSpPr>
          <p:nvPr>
            <p:ph type="sldNum" sz="quarter" idx="12"/>
          </p:nvPr>
        </p:nvSpPr>
        <p:spPr>
          <a:xfrm>
            <a:off x="10763250" y="6416676"/>
            <a:ext cx="1327151" cy="365125"/>
          </a:xfrm>
        </p:spPr>
        <p:txBody>
          <a:bodyPr/>
          <a:lstStyle/>
          <a:p>
            <a:pPr>
              <a:defRPr/>
            </a:pPr>
            <a:fld id="{E95E6233-0080-4EB4-B038-3963732B3B9C}" type="slidenum">
              <a:rPr lang="en-US" smtClean="0">
                <a:solidFill>
                  <a:srgbClr val="D6ECFF"/>
                </a:solidFill>
              </a:rPr>
              <a:pPr>
                <a:defRPr/>
              </a:pPr>
              <a:t>‹#›</a:t>
            </a:fld>
            <a:endParaRPr lang="en-US">
              <a:solidFill>
                <a:srgbClr val="D6ECFF"/>
              </a:solidFill>
            </a:endParaRPr>
          </a:p>
        </p:txBody>
      </p:sp>
      <p:sp>
        <p:nvSpPr>
          <p:cNvPr id="7" name="Rectangle 6"/>
          <p:cNvSpPr/>
          <p:nvPr/>
        </p:nvSpPr>
        <p:spPr>
          <a:xfrm>
            <a:off x="484213" y="377213"/>
            <a:ext cx="1133856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sz="1800">
              <a:solidFill>
                <a:prstClr val="white"/>
              </a:solidFill>
            </a:endParaRPr>
          </a:p>
        </p:txBody>
      </p:sp>
      <p:sp>
        <p:nvSpPr>
          <p:cNvPr id="2" name="Title 1"/>
          <p:cNvSpPr>
            <a:spLocks noGrp="1"/>
          </p:cNvSpPr>
          <p:nvPr>
            <p:ph type="title" hasCustomPrompt="1"/>
          </p:nvPr>
        </p:nvSpPr>
        <p:spPr>
          <a:xfrm>
            <a:off x="942536" y="512064"/>
            <a:ext cx="10875264" cy="777240"/>
          </a:xfrm>
        </p:spPr>
        <p:txBody>
          <a:bodyPr tIns="64008"/>
          <a:lstStyle>
            <a:lvl1pPr algn="l">
              <a:buNone/>
              <a:defRPr sz="3800" b="1" cap="none" spc="-150" baseline="0"/>
            </a:lvl1pPr>
            <a:extLst/>
          </a:lstStyle>
          <a:p>
            <a:r>
              <a:rPr kumimoji="0" lang="en-US" dirty="0"/>
              <a:t>CLICK TO EDIT MASTER TITLE STYLE</a:t>
            </a:r>
          </a:p>
        </p:txBody>
      </p:sp>
      <p:sp>
        <p:nvSpPr>
          <p:cNvPr id="8" name="Rectangle 7"/>
          <p:cNvSpPr/>
          <p:nvPr/>
        </p:nvSpPr>
        <p:spPr>
          <a:xfrm flipH="1">
            <a:off x="495384"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sz="1800" dirty="0">
              <a:solidFill>
                <a:prstClr val="white"/>
              </a:solidFill>
            </a:endParaRPr>
          </a:p>
        </p:txBody>
      </p:sp>
      <p:sp>
        <p:nvSpPr>
          <p:cNvPr id="9" name="Rectangle 8"/>
          <p:cNvSpPr/>
          <p:nvPr/>
        </p:nvSpPr>
        <p:spPr>
          <a:xfrm flipH="1">
            <a:off x="548145"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sz="1800" dirty="0">
              <a:solidFill>
                <a:prstClr val="white"/>
              </a:solidFill>
            </a:endParaRPr>
          </a:p>
        </p:txBody>
      </p:sp>
      <p:sp>
        <p:nvSpPr>
          <p:cNvPr id="10" name="Rectangle 9"/>
          <p:cNvSpPr/>
          <p:nvPr/>
        </p:nvSpPr>
        <p:spPr>
          <a:xfrm flipH="1">
            <a:off x="597933"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sz="1800">
              <a:solidFill>
                <a:prstClr val="white"/>
              </a:solidFill>
            </a:endParaRPr>
          </a:p>
        </p:txBody>
      </p:sp>
      <p:sp>
        <p:nvSpPr>
          <p:cNvPr id="11" name="Rectangle 10"/>
          <p:cNvSpPr/>
          <p:nvPr/>
        </p:nvSpPr>
        <p:spPr>
          <a:xfrm flipH="1">
            <a:off x="635603"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sz="1800" dirty="0">
              <a:solidFill>
                <a:prstClr val="white"/>
              </a:solidFill>
            </a:endParaRPr>
          </a:p>
        </p:txBody>
      </p:sp>
      <p:sp>
        <p:nvSpPr>
          <p:cNvPr id="12" name="Rectangle 11"/>
          <p:cNvSpPr/>
          <p:nvPr/>
        </p:nvSpPr>
        <p:spPr>
          <a:xfrm>
            <a:off x="667304" y="680477"/>
            <a:ext cx="48768"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sz="1800" dirty="0">
              <a:solidFill>
                <a:prstClr val="white"/>
              </a:solidFill>
            </a:endParaRPr>
          </a:p>
        </p:txBody>
      </p:sp>
    </p:spTree>
    <p:extLst>
      <p:ext uri="{BB962C8B-B14F-4D97-AF65-F5344CB8AC3E}">
        <p14:creationId xmlns:p14="http://schemas.microsoft.com/office/powerpoint/2010/main" val="2110533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13" name="Freeform 12"/>
          <p:cNvSpPr>
            <a:spLocks/>
          </p:cNvSpPr>
          <p:nvPr/>
        </p:nvSpPr>
        <p:spPr bwMode="auto">
          <a:xfrm rot="5236414">
            <a:off x="6635304" y="1285480"/>
            <a:ext cx="4114800" cy="158496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0"/>
              </a:spcBef>
              <a:spcAft>
                <a:spcPct val="0"/>
              </a:spcAft>
            </a:pPr>
            <a:endParaRPr lang="en-US" sz="1800">
              <a:solidFill>
                <a:prstClr val="white"/>
              </a:solidFill>
              <a:latin typeface="Arial" charset="0"/>
            </a:endParaRPr>
          </a:p>
        </p:txBody>
      </p:sp>
      <p:sp>
        <p:nvSpPr>
          <p:cNvPr id="16" name="Freeform 15"/>
          <p:cNvSpPr>
            <a:spLocks/>
          </p:cNvSpPr>
          <p:nvPr userDrawn="1"/>
        </p:nvSpPr>
        <p:spPr bwMode="auto">
          <a:xfrm>
            <a:off x="7924800" y="0"/>
            <a:ext cx="36576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0"/>
              </a:spcBef>
              <a:spcAft>
                <a:spcPct val="0"/>
              </a:spcAft>
            </a:pPr>
            <a:endParaRPr lang="en-US" sz="1800">
              <a:solidFill>
                <a:prstClr val="white"/>
              </a:solidFill>
              <a:latin typeface="Arial" charset="0"/>
            </a:endParaRPr>
          </a:p>
        </p:txBody>
      </p:sp>
      <p:sp>
        <p:nvSpPr>
          <p:cNvPr id="17" name="Freeform 16"/>
          <p:cNvSpPr>
            <a:spLocks/>
          </p:cNvSpPr>
          <p:nvPr/>
        </p:nvSpPr>
        <p:spPr bwMode="auto">
          <a:xfrm>
            <a:off x="7924800" y="4267200"/>
            <a:ext cx="42672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0"/>
              </a:spcBef>
              <a:spcAft>
                <a:spcPct val="0"/>
              </a:spcAft>
            </a:pPr>
            <a:endParaRPr lang="en-US" sz="1800">
              <a:solidFill>
                <a:prstClr val="white"/>
              </a:solidFill>
              <a:latin typeface="Arial" charset="0"/>
            </a:endParaRPr>
          </a:p>
        </p:txBody>
      </p:sp>
      <p:sp>
        <p:nvSpPr>
          <p:cNvPr id="18" name="Freeform 17"/>
          <p:cNvSpPr>
            <a:spLocks/>
          </p:cNvSpPr>
          <p:nvPr/>
        </p:nvSpPr>
        <p:spPr bwMode="auto">
          <a:xfrm>
            <a:off x="7924800" y="0"/>
            <a:ext cx="18288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0"/>
              </a:spcBef>
              <a:spcAft>
                <a:spcPct val="0"/>
              </a:spcAft>
            </a:pPr>
            <a:endParaRPr lang="en-US" sz="1800">
              <a:solidFill>
                <a:prstClr val="white"/>
              </a:solidFill>
              <a:latin typeface="Arial" charset="0"/>
            </a:endParaRPr>
          </a:p>
        </p:txBody>
      </p:sp>
      <p:sp>
        <p:nvSpPr>
          <p:cNvPr id="19" name="Freeform 18"/>
          <p:cNvSpPr>
            <a:spLocks/>
          </p:cNvSpPr>
          <p:nvPr userDrawn="1"/>
        </p:nvSpPr>
        <p:spPr bwMode="auto">
          <a:xfrm>
            <a:off x="7931152" y="4246564"/>
            <a:ext cx="2787649"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0"/>
              </a:spcBef>
              <a:spcAft>
                <a:spcPct val="0"/>
              </a:spcAft>
            </a:pPr>
            <a:endParaRPr lang="en-US" sz="1800">
              <a:solidFill>
                <a:prstClr val="white"/>
              </a:solidFill>
              <a:latin typeface="Arial" charset="0"/>
            </a:endParaRPr>
          </a:p>
        </p:txBody>
      </p:sp>
      <p:sp>
        <p:nvSpPr>
          <p:cNvPr id="20" name="Freeform 19"/>
          <p:cNvSpPr>
            <a:spLocks/>
          </p:cNvSpPr>
          <p:nvPr/>
        </p:nvSpPr>
        <p:spPr bwMode="auto">
          <a:xfrm>
            <a:off x="7924800" y="4267200"/>
            <a:ext cx="21336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0"/>
              </a:spcBef>
              <a:spcAft>
                <a:spcPct val="0"/>
              </a:spcAft>
            </a:pPr>
            <a:endParaRPr lang="en-US" sz="1800">
              <a:solidFill>
                <a:prstClr val="white"/>
              </a:solidFill>
              <a:latin typeface="Arial" charset="0"/>
            </a:endParaRPr>
          </a:p>
        </p:txBody>
      </p:sp>
      <p:sp>
        <p:nvSpPr>
          <p:cNvPr id="21" name="Freeform 20"/>
          <p:cNvSpPr>
            <a:spLocks/>
          </p:cNvSpPr>
          <p:nvPr/>
        </p:nvSpPr>
        <p:spPr bwMode="auto">
          <a:xfrm>
            <a:off x="7924800" y="1371600"/>
            <a:ext cx="42672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0"/>
              </a:spcBef>
              <a:spcAft>
                <a:spcPct val="0"/>
              </a:spcAft>
            </a:pPr>
            <a:endParaRPr lang="en-US" sz="1800">
              <a:solidFill>
                <a:prstClr val="white"/>
              </a:solidFill>
              <a:latin typeface="Arial" charset="0"/>
            </a:endParaRPr>
          </a:p>
        </p:txBody>
      </p:sp>
      <p:sp>
        <p:nvSpPr>
          <p:cNvPr id="22" name="Freeform 21"/>
          <p:cNvSpPr>
            <a:spLocks/>
          </p:cNvSpPr>
          <p:nvPr/>
        </p:nvSpPr>
        <p:spPr bwMode="auto">
          <a:xfrm>
            <a:off x="7924800" y="1752600"/>
            <a:ext cx="42672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0"/>
              </a:spcBef>
              <a:spcAft>
                <a:spcPct val="0"/>
              </a:spcAft>
            </a:pPr>
            <a:endParaRPr lang="en-US" sz="1800">
              <a:solidFill>
                <a:prstClr val="white"/>
              </a:solidFill>
              <a:latin typeface="Arial" charset="0"/>
            </a:endParaRPr>
          </a:p>
        </p:txBody>
      </p:sp>
      <p:sp>
        <p:nvSpPr>
          <p:cNvPr id="23" name="Freeform 22"/>
          <p:cNvSpPr>
            <a:spLocks/>
          </p:cNvSpPr>
          <p:nvPr userDrawn="1"/>
        </p:nvSpPr>
        <p:spPr bwMode="auto">
          <a:xfrm>
            <a:off x="1320800" y="4267200"/>
            <a:ext cx="660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0"/>
              </a:spcBef>
              <a:spcAft>
                <a:spcPct val="0"/>
              </a:spcAft>
            </a:pPr>
            <a:endParaRPr lang="en-US" sz="1800">
              <a:solidFill>
                <a:prstClr val="white"/>
              </a:solidFill>
              <a:latin typeface="Arial" charset="0"/>
            </a:endParaRPr>
          </a:p>
        </p:txBody>
      </p:sp>
      <p:sp>
        <p:nvSpPr>
          <p:cNvPr id="24" name="Freeform 23"/>
          <p:cNvSpPr>
            <a:spLocks/>
          </p:cNvSpPr>
          <p:nvPr userDrawn="1"/>
        </p:nvSpPr>
        <p:spPr bwMode="auto">
          <a:xfrm>
            <a:off x="711200" y="4267200"/>
            <a:ext cx="7112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0"/>
              </a:spcBef>
              <a:spcAft>
                <a:spcPct val="0"/>
              </a:spcAft>
            </a:pPr>
            <a:endParaRPr lang="en-US" sz="1800">
              <a:solidFill>
                <a:prstClr val="white"/>
              </a:solidFill>
              <a:latin typeface="Arial" charset="0"/>
            </a:endParaRPr>
          </a:p>
        </p:txBody>
      </p:sp>
      <p:sp>
        <p:nvSpPr>
          <p:cNvPr id="25" name="Freeform 24"/>
          <p:cNvSpPr>
            <a:spLocks/>
          </p:cNvSpPr>
          <p:nvPr userDrawn="1"/>
        </p:nvSpPr>
        <p:spPr bwMode="auto">
          <a:xfrm>
            <a:off x="489099" y="2438400"/>
            <a:ext cx="75184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0"/>
              </a:spcBef>
              <a:spcAft>
                <a:spcPct val="0"/>
              </a:spcAft>
            </a:pPr>
            <a:endParaRPr lang="en-US" sz="1800">
              <a:solidFill>
                <a:prstClr val="white"/>
              </a:solidFill>
              <a:latin typeface="Arial" charset="0"/>
            </a:endParaRPr>
          </a:p>
        </p:txBody>
      </p:sp>
      <p:sp>
        <p:nvSpPr>
          <p:cNvPr id="26" name="Freeform 25"/>
          <p:cNvSpPr>
            <a:spLocks/>
          </p:cNvSpPr>
          <p:nvPr/>
        </p:nvSpPr>
        <p:spPr bwMode="auto">
          <a:xfrm>
            <a:off x="489099" y="2133600"/>
            <a:ext cx="75184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0"/>
              </a:spcBef>
              <a:spcAft>
                <a:spcPct val="0"/>
              </a:spcAft>
            </a:pPr>
            <a:endParaRPr lang="en-US" sz="1800">
              <a:solidFill>
                <a:prstClr val="white"/>
              </a:solidFill>
              <a:latin typeface="Arial" charset="0"/>
            </a:endParaRPr>
          </a:p>
        </p:txBody>
      </p:sp>
      <p:sp>
        <p:nvSpPr>
          <p:cNvPr id="27" name="Freeform 26"/>
          <p:cNvSpPr>
            <a:spLocks/>
          </p:cNvSpPr>
          <p:nvPr userDrawn="1"/>
        </p:nvSpPr>
        <p:spPr bwMode="auto">
          <a:xfrm>
            <a:off x="6096000" y="4267200"/>
            <a:ext cx="18288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0"/>
              </a:spcBef>
              <a:spcAft>
                <a:spcPct val="0"/>
              </a:spcAft>
            </a:pPr>
            <a:endParaRPr lang="en-US" sz="1800">
              <a:solidFill>
                <a:prstClr val="white"/>
              </a:solidFill>
              <a:latin typeface="Arial" charset="0"/>
            </a:endParaRPr>
          </a:p>
        </p:txBody>
      </p:sp>
      <p:sp>
        <p:nvSpPr>
          <p:cNvPr id="3" name="Text Placeholder 2"/>
          <p:cNvSpPr>
            <a:spLocks noGrp="1"/>
          </p:cNvSpPr>
          <p:nvPr>
            <p:ph type="body" idx="1"/>
          </p:nvPr>
        </p:nvSpPr>
        <p:spPr>
          <a:xfrm>
            <a:off x="942536" y="1351672"/>
            <a:ext cx="7624064"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a:defRPr/>
            </a:pPr>
            <a:endParaRPr lang="en-US">
              <a:solidFill>
                <a:srgbClr val="D6ECFF"/>
              </a:solidFill>
            </a:endParaRPr>
          </a:p>
        </p:txBody>
      </p:sp>
      <p:sp>
        <p:nvSpPr>
          <p:cNvPr id="5" name="Footer Placeholder 4"/>
          <p:cNvSpPr>
            <a:spLocks noGrp="1"/>
          </p:cNvSpPr>
          <p:nvPr>
            <p:ph type="ftr" sz="quarter" idx="11"/>
          </p:nvPr>
        </p:nvSpPr>
        <p:spPr/>
        <p:txBody>
          <a:bodyPr/>
          <a:lstStyle/>
          <a:p>
            <a:pPr>
              <a:defRPr/>
            </a:pPr>
            <a:endParaRPr lang="en-US">
              <a:solidFill>
                <a:srgbClr val="D6ECFF"/>
              </a:solidFill>
            </a:endParaRPr>
          </a:p>
        </p:txBody>
      </p:sp>
      <p:sp>
        <p:nvSpPr>
          <p:cNvPr id="6" name="Slide Number Placeholder 5"/>
          <p:cNvSpPr>
            <a:spLocks noGrp="1"/>
          </p:cNvSpPr>
          <p:nvPr>
            <p:ph type="sldNum" sz="quarter" idx="12"/>
          </p:nvPr>
        </p:nvSpPr>
        <p:spPr/>
        <p:txBody>
          <a:bodyPr/>
          <a:lstStyle/>
          <a:p>
            <a:pPr>
              <a:defRPr/>
            </a:pPr>
            <a:fld id="{E95E6233-0080-4EB4-B038-3963732B3B9C}" type="slidenum">
              <a:rPr lang="en-US" smtClean="0">
                <a:solidFill>
                  <a:srgbClr val="D6ECFF"/>
                </a:solidFill>
              </a:rPr>
              <a:pPr>
                <a:defRPr/>
              </a:pPr>
              <a:t>‹#›</a:t>
            </a:fld>
            <a:endParaRPr lang="en-US">
              <a:solidFill>
                <a:srgbClr val="D6ECFF"/>
              </a:solidFill>
            </a:endParaRPr>
          </a:p>
        </p:txBody>
      </p:sp>
      <p:sp>
        <p:nvSpPr>
          <p:cNvPr id="7" name="Rectangle 6"/>
          <p:cNvSpPr/>
          <p:nvPr/>
        </p:nvSpPr>
        <p:spPr>
          <a:xfrm>
            <a:off x="484213" y="402265"/>
            <a:ext cx="1133856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sz="1800">
              <a:solidFill>
                <a:prstClr val="white"/>
              </a:solidFill>
            </a:endParaRPr>
          </a:p>
        </p:txBody>
      </p:sp>
      <p:sp>
        <p:nvSpPr>
          <p:cNvPr id="2" name="Title 1"/>
          <p:cNvSpPr>
            <a:spLocks noGrp="1"/>
          </p:cNvSpPr>
          <p:nvPr>
            <p:ph type="title" hasCustomPrompt="1"/>
          </p:nvPr>
        </p:nvSpPr>
        <p:spPr>
          <a:xfrm>
            <a:off x="942536" y="512064"/>
            <a:ext cx="10875264" cy="777240"/>
          </a:xfrm>
        </p:spPr>
        <p:txBody>
          <a:bodyPr tIns="64008"/>
          <a:lstStyle>
            <a:lvl1pPr algn="l">
              <a:buNone/>
              <a:defRPr sz="3800" b="1" cap="none" spc="-150" baseline="0"/>
            </a:lvl1pPr>
            <a:extLst/>
          </a:lstStyle>
          <a:p>
            <a:r>
              <a:rPr kumimoji="0" lang="en-US" dirty="0"/>
              <a:t>CLICK TO EDIT MASTER TITLE STYLE</a:t>
            </a:r>
          </a:p>
        </p:txBody>
      </p:sp>
      <p:sp>
        <p:nvSpPr>
          <p:cNvPr id="8" name="Rectangle 7"/>
          <p:cNvSpPr/>
          <p:nvPr/>
        </p:nvSpPr>
        <p:spPr>
          <a:xfrm flipH="1">
            <a:off x="495384"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sz="1800" dirty="0">
              <a:solidFill>
                <a:prstClr val="white"/>
              </a:solidFill>
            </a:endParaRPr>
          </a:p>
        </p:txBody>
      </p:sp>
      <p:sp>
        <p:nvSpPr>
          <p:cNvPr id="9" name="Rectangle 8"/>
          <p:cNvSpPr/>
          <p:nvPr/>
        </p:nvSpPr>
        <p:spPr>
          <a:xfrm flipH="1">
            <a:off x="548145"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sz="1800" dirty="0">
              <a:solidFill>
                <a:prstClr val="white"/>
              </a:solidFill>
            </a:endParaRPr>
          </a:p>
        </p:txBody>
      </p:sp>
      <p:sp>
        <p:nvSpPr>
          <p:cNvPr id="10" name="Rectangle 9"/>
          <p:cNvSpPr/>
          <p:nvPr/>
        </p:nvSpPr>
        <p:spPr>
          <a:xfrm flipH="1">
            <a:off x="597933"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sz="1800">
              <a:solidFill>
                <a:prstClr val="white"/>
              </a:solidFill>
            </a:endParaRPr>
          </a:p>
        </p:txBody>
      </p:sp>
      <p:sp>
        <p:nvSpPr>
          <p:cNvPr id="11" name="Rectangle 10"/>
          <p:cNvSpPr/>
          <p:nvPr/>
        </p:nvSpPr>
        <p:spPr>
          <a:xfrm flipH="1">
            <a:off x="635603"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sz="1800" dirty="0">
              <a:solidFill>
                <a:prstClr val="white"/>
              </a:solidFill>
            </a:endParaRPr>
          </a:p>
        </p:txBody>
      </p:sp>
      <p:sp>
        <p:nvSpPr>
          <p:cNvPr id="12" name="Rectangle 11"/>
          <p:cNvSpPr/>
          <p:nvPr/>
        </p:nvSpPr>
        <p:spPr>
          <a:xfrm>
            <a:off x="667304" y="680477"/>
            <a:ext cx="48768"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sz="1800" dirty="0">
              <a:solidFill>
                <a:prstClr val="white"/>
              </a:solidFill>
            </a:endParaRPr>
          </a:p>
        </p:txBody>
      </p:sp>
      <p:pic>
        <p:nvPicPr>
          <p:cNvPr id="1026" name="Picture 2" descr="https://cdn.shopify.com/s/files/1/2353/2439/products/photo_1.jpg?v=1508552916">
            <a:extLst>
              <a:ext uri="{FF2B5EF4-FFF2-40B4-BE49-F238E27FC236}">
                <a16:creationId xmlns:a16="http://schemas.microsoft.com/office/drawing/2014/main" id="{0E556678-9310-4B50-908C-222045CF7A36}"/>
              </a:ext>
            </a:extLst>
          </p:cNvPr>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ackgroundRemoval t="10000" b="94222" l="10000" r="90000">
                        <a14:foregroundMark x1="37333" y1="23556" x2="39222" y2="36333"/>
                        <a14:foregroundMark x1="39222" y1="36333" x2="47667" y2="40222"/>
                        <a14:foregroundMark x1="47667" y1="40222" x2="66889" y2="40778"/>
                        <a14:foregroundMark x1="66889" y1="40778" x2="67222" y2="34889"/>
                        <a14:foregroundMark x1="34000" y1="37667" x2="36556" y2="67444"/>
                        <a14:foregroundMark x1="36556" y1="67444" x2="42667" y2="73222"/>
                        <a14:foregroundMark x1="42667" y1="73222" x2="49667" y2="75222"/>
                        <a14:foregroundMark x1="49667" y1="75222" x2="57000" y2="71889"/>
                        <a14:foregroundMark x1="57000" y1="71889" x2="59333" y2="64889"/>
                        <a14:foregroundMark x1="59333" y1="64889" x2="59333" y2="64889"/>
                        <a14:foregroundMark x1="32111" y1="78111" x2="39111" y2="92778"/>
                        <a14:foregroundMark x1="39111" y1="92778" x2="47333" y2="91556"/>
                        <a14:foregroundMark x1="47333" y1="91556" x2="47889" y2="90667"/>
                        <a14:foregroundMark x1="24222" y1="53000" x2="22889" y2="60667"/>
                        <a14:foregroundMark x1="22889" y1="60667" x2="23556" y2="67889"/>
                        <a14:foregroundMark x1="23556" y1="67889" x2="31222" y2="80222"/>
                        <a14:foregroundMark x1="31222" y1="80222" x2="39556" y2="84778"/>
                        <a14:foregroundMark x1="39556" y1="84778" x2="46667" y2="85556"/>
                        <a14:foregroundMark x1="46667" y1="85556" x2="45111" y2="77333"/>
                        <a14:foregroundMark x1="45111" y1="77333" x2="38778" y2="72333"/>
                        <a14:foregroundMark x1="37222" y1="88556" x2="41778" y2="94222"/>
                        <a14:foregroundMark x1="41778" y1="94222" x2="47556" y2="91778"/>
                        <a14:foregroundMark x1="71444" y1="60556" x2="66444" y2="74556"/>
                        <a14:foregroundMark x1="60333" y1="19444" x2="68333" y2="20444"/>
                        <a14:foregroundMark x1="68333" y1="20444" x2="74667" y2="24556"/>
                        <a14:foregroundMark x1="74667" y1="24556" x2="76667" y2="34000"/>
                        <a14:foregroundMark x1="46444" y1="16444" x2="39000" y2="14222"/>
                        <a14:foregroundMark x1="39000" y1="14222" x2="33111" y2="18111"/>
                        <a14:foregroundMark x1="28222" y1="23333" x2="24222" y2="30000"/>
                        <a14:foregroundMark x1="24222" y1="30000" x2="20667" y2="44333"/>
                        <a14:foregroundMark x1="20667" y1="44333" x2="20667" y2="45444"/>
                        <a14:foregroundMark x1="21444" y1="40333" x2="22333" y2="54556"/>
                        <a14:foregroundMark x1="22333" y1="54556" x2="24333" y2="61778"/>
                        <a14:foregroundMark x1="24333" y1="61778" x2="25222" y2="63333"/>
                        <a14:foregroundMark x1="71889" y1="58556" x2="69778" y2="65333"/>
                        <a14:foregroundMark x1="69778" y1="65333" x2="76333" y2="44778"/>
                        <a14:foregroundMark x1="76333" y1="44778" x2="76444" y2="28556"/>
                        <a14:foregroundMark x1="22111" y1="50000" x2="24667" y2="71778"/>
                        <a14:foregroundMark x1="24667" y1="71778" x2="33000" y2="84889"/>
                        <a14:foregroundMark x1="33000" y1="84889" x2="39000" y2="89222"/>
                        <a14:foregroundMark x1="39000" y1="89222" x2="45667" y2="91111"/>
                        <a14:foregroundMark x1="45667" y1="91111" x2="44222" y2="91444"/>
                      </a14:backgroundRemoval>
                    </a14:imgEffect>
                  </a14:imgLayer>
                </a14:imgProps>
              </a:ext>
              <a:ext uri="{28A0092B-C50C-407E-A947-70E740481C1C}">
                <a14:useLocalDpi xmlns:a14="http://schemas.microsoft.com/office/drawing/2010/main" val="0"/>
              </a:ext>
            </a:extLst>
          </a:blip>
          <a:srcRect/>
          <a:stretch>
            <a:fillRect/>
          </a:stretch>
        </p:blipFill>
        <p:spPr bwMode="auto">
          <a:xfrm>
            <a:off x="6015963" y="2782316"/>
            <a:ext cx="4126007" cy="3094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5532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12064"/>
            <a:ext cx="10972800" cy="914400"/>
          </a:xfrm>
        </p:spPr>
        <p:txBody>
          <a:bodyPr/>
          <a:lstStyle/>
          <a:p>
            <a:r>
              <a:rPr kumimoji="0" lang="en-US"/>
              <a:t>Click to edit Master title style</a:t>
            </a:r>
          </a:p>
        </p:txBody>
      </p:sp>
      <p:sp>
        <p:nvSpPr>
          <p:cNvPr id="3" name="Content Placeholder 2"/>
          <p:cNvSpPr>
            <a:spLocks noGrp="1"/>
          </p:cNvSpPr>
          <p:nvPr>
            <p:ph sz="half" idx="1"/>
          </p:nvPr>
        </p:nvSpPr>
        <p:spPr>
          <a:xfrm>
            <a:off x="619125" y="1770502"/>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207125" y="1770502"/>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US">
              <a:solidFill>
                <a:srgbClr val="D6ECFF"/>
              </a:solidFill>
            </a:endParaRPr>
          </a:p>
        </p:txBody>
      </p:sp>
      <p:sp>
        <p:nvSpPr>
          <p:cNvPr id="6" name="Footer Placeholder 5"/>
          <p:cNvSpPr>
            <a:spLocks noGrp="1"/>
          </p:cNvSpPr>
          <p:nvPr>
            <p:ph type="ftr" sz="quarter" idx="11"/>
          </p:nvPr>
        </p:nvSpPr>
        <p:spPr/>
        <p:txBody>
          <a:bodyPr/>
          <a:lstStyle/>
          <a:p>
            <a:pPr>
              <a:defRPr/>
            </a:pPr>
            <a:endParaRPr lang="en-US">
              <a:solidFill>
                <a:srgbClr val="D6ECFF"/>
              </a:solidFill>
            </a:endParaRPr>
          </a:p>
        </p:txBody>
      </p:sp>
      <p:sp>
        <p:nvSpPr>
          <p:cNvPr id="7" name="Slide Number Placeholder 6"/>
          <p:cNvSpPr>
            <a:spLocks noGrp="1"/>
          </p:cNvSpPr>
          <p:nvPr>
            <p:ph type="sldNum" sz="quarter" idx="12"/>
          </p:nvPr>
        </p:nvSpPr>
        <p:spPr/>
        <p:txBody>
          <a:bodyPr/>
          <a:lstStyle/>
          <a:p>
            <a:pPr>
              <a:defRPr/>
            </a:pPr>
            <a:fld id="{499BB7DF-B4DE-4F4B-B991-F52DAC483709}" type="slidenum">
              <a:rPr lang="en-US" smtClean="0">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2107070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6"/>
            <a:ext cx="11822773"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sz="1800">
              <a:solidFill>
                <a:prstClr val="white"/>
              </a:solidFill>
            </a:endParaRPr>
          </a:p>
        </p:txBody>
      </p:sp>
      <p:sp>
        <p:nvSpPr>
          <p:cNvPr id="2" name="Title 1"/>
          <p:cNvSpPr>
            <a:spLocks noGrp="1"/>
          </p:cNvSpPr>
          <p:nvPr>
            <p:ph type="title"/>
          </p:nvPr>
        </p:nvSpPr>
        <p:spPr>
          <a:xfrm>
            <a:off x="673099" y="512064"/>
            <a:ext cx="10363200" cy="914400"/>
          </a:xfrm>
        </p:spPr>
        <p:txBody>
          <a:bodyPr anchor="t"/>
          <a:lstStyle>
            <a:lvl1pPr>
              <a:defRPr sz="4000"/>
            </a:lvl1pPr>
            <a:extLst/>
          </a:lstStyle>
          <a:p>
            <a:r>
              <a:rPr kumimoji="0" lang="en-US"/>
              <a:t>Click to edit Master title style</a:t>
            </a:r>
          </a:p>
        </p:txBody>
      </p:sp>
      <p:sp>
        <p:nvSpPr>
          <p:cNvPr id="3" name="Text Placeholder 2"/>
          <p:cNvSpPr>
            <a:spLocks noGrp="1"/>
          </p:cNvSpPr>
          <p:nvPr>
            <p:ph type="body" idx="1"/>
          </p:nvPr>
        </p:nvSpPr>
        <p:spPr>
          <a:xfrm>
            <a:off x="609600" y="1809750"/>
            <a:ext cx="5386917"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1809750"/>
            <a:ext cx="5389033"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459037"/>
            <a:ext cx="5386917"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2459037"/>
            <a:ext cx="5389033"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a:defRPr/>
            </a:pPr>
            <a:endParaRPr lang="en-US">
              <a:solidFill>
                <a:srgbClr val="D6ECFF"/>
              </a:solidFill>
            </a:endParaRPr>
          </a:p>
        </p:txBody>
      </p:sp>
      <p:sp>
        <p:nvSpPr>
          <p:cNvPr id="8" name="Footer Placeholder 7"/>
          <p:cNvSpPr>
            <a:spLocks noGrp="1"/>
          </p:cNvSpPr>
          <p:nvPr>
            <p:ph type="ftr" sz="quarter" idx="11"/>
          </p:nvPr>
        </p:nvSpPr>
        <p:spPr/>
        <p:txBody>
          <a:bodyPr/>
          <a:lstStyle/>
          <a:p>
            <a:pPr>
              <a:defRPr/>
            </a:pPr>
            <a:endParaRPr lang="en-US">
              <a:solidFill>
                <a:srgbClr val="D6ECFF"/>
              </a:solidFill>
            </a:endParaRPr>
          </a:p>
        </p:txBody>
      </p:sp>
      <p:sp>
        <p:nvSpPr>
          <p:cNvPr id="9" name="Slide Number Placeholder 8"/>
          <p:cNvSpPr>
            <a:spLocks noGrp="1"/>
          </p:cNvSpPr>
          <p:nvPr>
            <p:ph type="sldNum" sz="quarter" idx="12"/>
          </p:nvPr>
        </p:nvSpPr>
        <p:spPr/>
        <p:txBody>
          <a:bodyPr/>
          <a:lstStyle/>
          <a:p>
            <a:pPr>
              <a:defRPr/>
            </a:pPr>
            <a:fld id="{2C31316E-BF7F-437A-851D-40C4D2F2D05A}" type="slidenum">
              <a:rPr lang="en-US" smtClean="0">
                <a:solidFill>
                  <a:srgbClr val="D6ECFF"/>
                </a:solidFill>
              </a:rPr>
              <a:pPr>
                <a:defRPr/>
              </a:pPr>
              <a:t>‹#›</a:t>
            </a:fld>
            <a:endParaRPr lang="en-US">
              <a:solidFill>
                <a:srgbClr val="D6ECFF"/>
              </a:solidFill>
            </a:endParaRPr>
          </a:p>
        </p:txBody>
      </p:sp>
      <p:sp>
        <p:nvSpPr>
          <p:cNvPr id="16" name="Rectangle 15"/>
          <p:cNvSpPr/>
          <p:nvPr/>
        </p:nvSpPr>
        <p:spPr>
          <a:xfrm>
            <a:off x="117053" y="680477"/>
            <a:ext cx="6096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sz="1800" dirty="0">
              <a:solidFill>
                <a:prstClr val="white"/>
              </a:solidFill>
            </a:endParaRPr>
          </a:p>
        </p:txBody>
      </p:sp>
      <p:sp>
        <p:nvSpPr>
          <p:cNvPr id="17" name="Rectangle 16"/>
          <p:cNvSpPr/>
          <p:nvPr/>
        </p:nvSpPr>
        <p:spPr>
          <a:xfrm>
            <a:off x="63073"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sz="1800" dirty="0">
              <a:solidFill>
                <a:prstClr val="white"/>
              </a:solidFill>
            </a:endParaRPr>
          </a:p>
        </p:txBody>
      </p:sp>
      <p:sp>
        <p:nvSpPr>
          <p:cNvPr id="18" name="Rectangle 17"/>
          <p:cNvSpPr/>
          <p:nvPr/>
        </p:nvSpPr>
        <p:spPr>
          <a:xfrm>
            <a:off x="37669"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sz="1800">
              <a:solidFill>
                <a:prstClr val="white"/>
              </a:solidFill>
            </a:endParaRPr>
          </a:p>
        </p:txBody>
      </p:sp>
      <p:sp>
        <p:nvSpPr>
          <p:cNvPr id="19" name="Rectangle 18"/>
          <p:cNvSpPr/>
          <p:nvPr/>
        </p:nvSpPr>
        <p:spPr>
          <a:xfrm>
            <a:off x="0"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sz="1800" dirty="0">
              <a:solidFill>
                <a:prstClr val="white"/>
              </a:solidFill>
            </a:endParaRPr>
          </a:p>
        </p:txBody>
      </p:sp>
      <p:sp>
        <p:nvSpPr>
          <p:cNvPr id="20" name="Rectangle 19"/>
          <p:cNvSpPr/>
          <p:nvPr/>
        </p:nvSpPr>
        <p:spPr>
          <a:xfrm flipH="1">
            <a:off x="199693"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sz="1800" dirty="0">
              <a:solidFill>
                <a:prstClr val="white"/>
              </a:solidFill>
            </a:endParaRPr>
          </a:p>
        </p:txBody>
      </p:sp>
      <p:sp>
        <p:nvSpPr>
          <p:cNvPr id="21" name="Rectangle 20"/>
          <p:cNvSpPr/>
          <p:nvPr/>
        </p:nvSpPr>
        <p:spPr>
          <a:xfrm flipH="1">
            <a:off x="252455"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sz="1800" dirty="0">
              <a:solidFill>
                <a:prstClr val="white"/>
              </a:solidFill>
            </a:endParaRPr>
          </a:p>
        </p:txBody>
      </p:sp>
      <p:sp>
        <p:nvSpPr>
          <p:cNvPr id="22" name="Rectangle 21"/>
          <p:cNvSpPr/>
          <p:nvPr/>
        </p:nvSpPr>
        <p:spPr>
          <a:xfrm flipH="1">
            <a:off x="302243"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sz="1800">
              <a:solidFill>
                <a:prstClr val="white"/>
              </a:solidFill>
            </a:endParaRPr>
          </a:p>
        </p:txBody>
      </p:sp>
      <p:sp>
        <p:nvSpPr>
          <p:cNvPr id="29" name="Rectangle 28"/>
          <p:cNvSpPr/>
          <p:nvPr/>
        </p:nvSpPr>
        <p:spPr>
          <a:xfrm flipH="1">
            <a:off x="339912"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sz="1800" dirty="0">
              <a:solidFill>
                <a:prstClr val="white"/>
              </a:solidFill>
            </a:endParaRPr>
          </a:p>
        </p:txBody>
      </p:sp>
      <p:sp>
        <p:nvSpPr>
          <p:cNvPr id="30" name="Rectangle 29"/>
          <p:cNvSpPr/>
          <p:nvPr/>
        </p:nvSpPr>
        <p:spPr>
          <a:xfrm>
            <a:off x="371613" y="680477"/>
            <a:ext cx="48768"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pPr>
            <a:endParaRPr lang="en-US" sz="1800" dirty="0">
              <a:solidFill>
                <a:prstClr val="white"/>
              </a:solidFill>
            </a:endParaRPr>
          </a:p>
        </p:txBody>
      </p:sp>
    </p:spTree>
    <p:extLst>
      <p:ext uri="{BB962C8B-B14F-4D97-AF65-F5344CB8AC3E}">
        <p14:creationId xmlns:p14="http://schemas.microsoft.com/office/powerpoint/2010/main" val="3047508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512064"/>
            <a:ext cx="10363200" cy="914400"/>
          </a:xfrm>
        </p:spPr>
        <p:txBody>
          <a:bodyPr/>
          <a:lstStyle>
            <a:lvl1pPr>
              <a:defRPr sz="4000" cap="none" baseline="0"/>
            </a:lvl1pPr>
            <a:extLst/>
          </a:lstStyle>
          <a:p>
            <a:r>
              <a:rPr kumimoji="0" lang="en-US"/>
              <a:t>Click to edit Master title style</a:t>
            </a:r>
          </a:p>
        </p:txBody>
      </p:sp>
      <p:sp>
        <p:nvSpPr>
          <p:cNvPr id="3" name="Date Placeholder 2"/>
          <p:cNvSpPr>
            <a:spLocks noGrp="1"/>
          </p:cNvSpPr>
          <p:nvPr>
            <p:ph type="dt" sz="half" idx="10"/>
          </p:nvPr>
        </p:nvSpPr>
        <p:spPr/>
        <p:txBody>
          <a:bodyPr/>
          <a:lstStyle/>
          <a:p>
            <a:pPr>
              <a:defRPr/>
            </a:pPr>
            <a:endParaRPr lang="en-US">
              <a:solidFill>
                <a:srgbClr val="D6ECFF"/>
              </a:solidFill>
            </a:endParaRPr>
          </a:p>
        </p:txBody>
      </p:sp>
      <p:sp>
        <p:nvSpPr>
          <p:cNvPr id="4" name="Footer Placeholder 3"/>
          <p:cNvSpPr>
            <a:spLocks noGrp="1"/>
          </p:cNvSpPr>
          <p:nvPr>
            <p:ph type="ftr" sz="quarter" idx="11"/>
          </p:nvPr>
        </p:nvSpPr>
        <p:spPr/>
        <p:txBody>
          <a:bodyPr/>
          <a:lstStyle/>
          <a:p>
            <a:pPr>
              <a:defRPr/>
            </a:pPr>
            <a:endParaRPr lang="en-US">
              <a:solidFill>
                <a:srgbClr val="D6ECFF"/>
              </a:solidFill>
            </a:endParaRPr>
          </a:p>
        </p:txBody>
      </p:sp>
      <p:sp>
        <p:nvSpPr>
          <p:cNvPr id="5" name="Slide Number Placeholder 4"/>
          <p:cNvSpPr>
            <a:spLocks noGrp="1"/>
          </p:cNvSpPr>
          <p:nvPr>
            <p:ph type="sldNum" sz="quarter" idx="12"/>
          </p:nvPr>
        </p:nvSpPr>
        <p:spPr/>
        <p:txBody>
          <a:bodyPr/>
          <a:lstStyle/>
          <a:p>
            <a:pPr>
              <a:defRPr/>
            </a:pPr>
            <a:fld id="{CE3C8321-7B7E-4404-8F80-A22C1FA7358C}" type="slidenum">
              <a:rPr lang="en-US" smtClean="0">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1157311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D6ECFF"/>
              </a:solidFill>
            </a:endParaRPr>
          </a:p>
        </p:txBody>
      </p:sp>
      <p:sp>
        <p:nvSpPr>
          <p:cNvPr id="3" name="Footer Placeholder 2"/>
          <p:cNvSpPr>
            <a:spLocks noGrp="1"/>
          </p:cNvSpPr>
          <p:nvPr>
            <p:ph type="ftr" sz="quarter" idx="11"/>
          </p:nvPr>
        </p:nvSpPr>
        <p:spPr/>
        <p:txBody>
          <a:bodyPr/>
          <a:lstStyle/>
          <a:p>
            <a:pPr>
              <a:defRPr/>
            </a:pPr>
            <a:endParaRPr lang="en-US">
              <a:solidFill>
                <a:srgbClr val="D6ECFF"/>
              </a:solidFill>
            </a:endParaRPr>
          </a:p>
        </p:txBody>
      </p:sp>
      <p:sp>
        <p:nvSpPr>
          <p:cNvPr id="4" name="Slide Number Placeholder 3"/>
          <p:cNvSpPr>
            <a:spLocks noGrp="1"/>
          </p:cNvSpPr>
          <p:nvPr>
            <p:ph type="sldNum" sz="quarter" idx="12"/>
          </p:nvPr>
        </p:nvSpPr>
        <p:spPr/>
        <p:txBody>
          <a:bodyPr/>
          <a:lstStyle/>
          <a:p>
            <a:pPr>
              <a:defRPr/>
            </a:pPr>
            <a:fld id="{51021A2E-F422-4CD1-9C60-767F21880531}" type="slidenum">
              <a:rPr lang="en-US" smtClean="0">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3956387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10972800" cy="1162050"/>
          </a:xfrm>
        </p:spPr>
        <p:txBody>
          <a:bodyPr anchor="ctr"/>
          <a:lstStyle>
            <a:lvl1pPr algn="l">
              <a:buNone/>
              <a:defRPr sz="3600" b="0"/>
            </a:lvl1pPr>
            <a:extLst/>
          </a:lstStyle>
          <a:p>
            <a:r>
              <a:rPr kumimoji="0" lang="en-US"/>
              <a:t>Click to edit Master title style</a:t>
            </a:r>
          </a:p>
        </p:txBody>
      </p:sp>
      <p:sp>
        <p:nvSpPr>
          <p:cNvPr id="3" name="Text Placeholder 2"/>
          <p:cNvSpPr>
            <a:spLocks noGrp="1"/>
          </p:cNvSpPr>
          <p:nvPr>
            <p:ph type="body" idx="2"/>
          </p:nvPr>
        </p:nvSpPr>
        <p:spPr>
          <a:xfrm>
            <a:off x="914400" y="1435100"/>
            <a:ext cx="33528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2000" y="1435100"/>
            <a:ext cx="73152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US">
              <a:solidFill>
                <a:srgbClr val="D6ECFF"/>
              </a:solidFill>
            </a:endParaRPr>
          </a:p>
        </p:txBody>
      </p:sp>
      <p:sp>
        <p:nvSpPr>
          <p:cNvPr id="6" name="Footer Placeholder 5"/>
          <p:cNvSpPr>
            <a:spLocks noGrp="1"/>
          </p:cNvSpPr>
          <p:nvPr>
            <p:ph type="ftr" sz="quarter" idx="11"/>
          </p:nvPr>
        </p:nvSpPr>
        <p:spPr/>
        <p:txBody>
          <a:bodyPr/>
          <a:lstStyle/>
          <a:p>
            <a:pPr>
              <a:defRPr/>
            </a:pPr>
            <a:endParaRPr lang="en-US">
              <a:solidFill>
                <a:srgbClr val="D6ECFF"/>
              </a:solidFill>
            </a:endParaRPr>
          </a:p>
        </p:txBody>
      </p:sp>
      <p:sp>
        <p:nvSpPr>
          <p:cNvPr id="7" name="Slide Number Placeholder 6"/>
          <p:cNvSpPr>
            <a:spLocks noGrp="1"/>
          </p:cNvSpPr>
          <p:nvPr>
            <p:ph type="sldNum" sz="quarter" idx="12"/>
          </p:nvPr>
        </p:nvSpPr>
        <p:spPr/>
        <p:txBody>
          <a:bodyPr/>
          <a:lstStyle/>
          <a:p>
            <a:pPr>
              <a:defRPr/>
            </a:pPr>
            <a:fld id="{337EC91B-7CD5-4A33-AC1C-839321FAB01C}" type="slidenum">
              <a:rPr lang="en-US" smtClean="0">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val="2975270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1219200" y="512064"/>
            <a:ext cx="10363200" cy="914400"/>
          </a:xfrm>
          <a:prstGeom prst="rect">
            <a:avLst/>
          </a:prstGeom>
        </p:spPr>
        <p:txBody>
          <a:bodyPr vert="horz" anchor="t">
            <a:noAutofit/>
          </a:bodyPr>
          <a:lstStyle/>
          <a:p>
            <a:r>
              <a:rPr kumimoji="0" lang="en-US"/>
              <a:t>Click to edit Master title style</a:t>
            </a:r>
          </a:p>
        </p:txBody>
      </p:sp>
      <p:sp>
        <p:nvSpPr>
          <p:cNvPr id="13" name="Text Placeholder 12"/>
          <p:cNvSpPr>
            <a:spLocks noGrp="1"/>
          </p:cNvSpPr>
          <p:nvPr>
            <p:ph type="body" idx="1"/>
          </p:nvPr>
        </p:nvSpPr>
        <p:spPr>
          <a:xfrm>
            <a:off x="1219200" y="1783560"/>
            <a:ext cx="10363200" cy="457200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636000" y="6416676"/>
            <a:ext cx="2336800" cy="365125"/>
          </a:xfrm>
          <a:prstGeom prst="rect">
            <a:avLst/>
          </a:prstGeom>
        </p:spPr>
        <p:txBody>
          <a:bodyPr vert="horz" anchor="b"/>
          <a:lstStyle>
            <a:lvl1pPr algn="l" eaLnBrk="1" latinLnBrk="0" hangingPunct="1">
              <a:defRPr kumimoji="0" sz="1100">
                <a:solidFill>
                  <a:schemeClr val="tx2"/>
                </a:solidFill>
              </a:defRPr>
            </a:lvl1pPr>
            <a:extLst/>
          </a:lstStyle>
          <a:p>
            <a:pPr fontAlgn="base">
              <a:spcBef>
                <a:spcPct val="0"/>
              </a:spcBef>
              <a:spcAft>
                <a:spcPct val="0"/>
              </a:spcAft>
              <a:defRPr/>
            </a:pPr>
            <a:endParaRPr lang="en-US" dirty="0">
              <a:solidFill>
                <a:srgbClr val="D6ECFF"/>
              </a:solidFill>
              <a:latin typeface="Arial" charset="0"/>
            </a:endParaRPr>
          </a:p>
        </p:txBody>
      </p:sp>
      <p:sp>
        <p:nvSpPr>
          <p:cNvPr id="3" name="Footer Placeholder 2"/>
          <p:cNvSpPr>
            <a:spLocks noGrp="1"/>
          </p:cNvSpPr>
          <p:nvPr>
            <p:ph type="ftr" sz="quarter" idx="3"/>
          </p:nvPr>
        </p:nvSpPr>
        <p:spPr>
          <a:xfrm>
            <a:off x="1219200" y="6416676"/>
            <a:ext cx="7416800" cy="365125"/>
          </a:xfrm>
          <a:prstGeom prst="rect">
            <a:avLst/>
          </a:prstGeom>
        </p:spPr>
        <p:txBody>
          <a:bodyPr vert="horz" anchor="b"/>
          <a:lstStyle>
            <a:lvl1pPr algn="r" eaLnBrk="1" latinLnBrk="0" hangingPunct="1">
              <a:defRPr kumimoji="0" sz="1100">
                <a:solidFill>
                  <a:schemeClr val="tx2"/>
                </a:solidFill>
              </a:defRPr>
            </a:lvl1pPr>
            <a:extLst/>
          </a:lstStyle>
          <a:p>
            <a:pPr fontAlgn="base">
              <a:spcBef>
                <a:spcPct val="0"/>
              </a:spcBef>
              <a:spcAft>
                <a:spcPct val="0"/>
              </a:spcAft>
              <a:defRPr/>
            </a:pPr>
            <a:endParaRPr lang="en-US">
              <a:solidFill>
                <a:srgbClr val="D6ECFF"/>
              </a:solidFill>
              <a:latin typeface="Arial" charset="0"/>
            </a:endParaRPr>
          </a:p>
        </p:txBody>
      </p:sp>
      <p:sp>
        <p:nvSpPr>
          <p:cNvPr id="23" name="Slide Number Placeholder 22"/>
          <p:cNvSpPr>
            <a:spLocks noGrp="1"/>
          </p:cNvSpPr>
          <p:nvPr>
            <p:ph type="sldNum" sz="quarter" idx="4"/>
          </p:nvPr>
        </p:nvSpPr>
        <p:spPr>
          <a:xfrm>
            <a:off x="11074400" y="6416676"/>
            <a:ext cx="1016000" cy="365125"/>
          </a:xfrm>
          <a:prstGeom prst="rect">
            <a:avLst/>
          </a:prstGeom>
        </p:spPr>
        <p:txBody>
          <a:bodyPr vert="horz" anchor="b"/>
          <a:lstStyle>
            <a:lvl1pPr algn="l" eaLnBrk="1" latinLnBrk="0" hangingPunct="1">
              <a:defRPr kumimoji="0" sz="1200">
                <a:solidFill>
                  <a:schemeClr val="tx2"/>
                </a:solidFill>
              </a:defRPr>
            </a:lvl1pPr>
            <a:extLst/>
          </a:lstStyle>
          <a:p>
            <a:pPr fontAlgn="base">
              <a:spcBef>
                <a:spcPct val="0"/>
              </a:spcBef>
              <a:spcAft>
                <a:spcPct val="0"/>
              </a:spcAft>
              <a:defRPr/>
            </a:pPr>
            <a:fld id="{47A621BA-6042-4DB8-B759-1A2A1F9F2447}" type="slidenum">
              <a:rPr lang="en-US" smtClean="0">
                <a:solidFill>
                  <a:srgbClr val="D6ECFF"/>
                </a:solidFill>
                <a:latin typeface="Arial" charset="0"/>
              </a:rPr>
              <a:pPr fontAlgn="base">
                <a:spcBef>
                  <a:spcPct val="0"/>
                </a:spcBef>
                <a:spcAft>
                  <a:spcPct val="0"/>
                </a:spcAft>
                <a:defRPr/>
              </a:pPr>
              <a:t>‹#›</a:t>
            </a:fld>
            <a:endParaRPr lang="en-US" dirty="0">
              <a:solidFill>
                <a:srgbClr val="D6ECFF"/>
              </a:solidFill>
              <a:latin typeface="Arial" charset="0"/>
            </a:endParaRPr>
          </a:p>
        </p:txBody>
      </p:sp>
    </p:spTree>
    <p:extLst>
      <p:ext uri="{BB962C8B-B14F-4D97-AF65-F5344CB8AC3E}">
        <p14:creationId xmlns:p14="http://schemas.microsoft.com/office/powerpoint/2010/main" val="353643327"/>
      </p:ext>
    </p:extLst>
  </p:cSld>
  <p:clrMap bg1="dk1" tx1="lt1" bg2="dk2" tx2="lt2" accent1="accent1" accent2="accent2" accent3="accent3" accent4="accent4" accent5="accent5" accent6="accent6" hlink="hlink" folHlink="folHlink"/>
  <p:sldLayoutIdLst>
    <p:sldLayoutId id="2147483660" r:id="rId1"/>
    <p:sldLayoutId id="2147483661" r:id="rId2"/>
    <p:sldLayoutId id="2147483662" r:id="rId3"/>
    <p:sldLayoutId id="2147483674"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mailto:jpodesta@gmail.com" TargetMode="External"/><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hyperlink" Target="https://bit.ly/1PibSU0"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myaccount.goog.e.com/security" TargetMode="External"/><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hyperlink" Target="mailto:jpodesta@gmail.com" TargetMode="External"/><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hyperlink" Target="https://bit.ly/1PibSU0" TargetMode="Externa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2.png"/></Relationships>
</file>

<file path=ppt/slides/_rels/slide5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hyperlink" Target="http://www.passwordmeter.com/" TargetMode="External"/><Relationship Id="rId4" Type="http://schemas.openxmlformats.org/officeDocument/2006/relationships/hyperlink" Target="http://www.grc.com/haystack.htm" TargetMode="Externa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7.xml"/><Relationship Id="rId1" Type="http://schemas.openxmlformats.org/officeDocument/2006/relationships/tags" Target="../tags/tag6.xml"/><Relationship Id="rId4" Type="http://schemas.openxmlformats.org/officeDocument/2006/relationships/notesSlide" Target="../notesSlides/notesSlide1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7.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12986" y="6344986"/>
            <a:ext cx="2720424" cy="307777"/>
          </a:xfrm>
          <a:prstGeom prst="rect">
            <a:avLst/>
          </a:prstGeom>
          <a:noFill/>
        </p:spPr>
        <p:txBody>
          <a:bodyPr wrap="none" rtlCol="0">
            <a:spAutoFit/>
          </a:bodyPr>
          <a:lstStyle/>
          <a:p>
            <a:pPr algn="r"/>
            <a:r>
              <a:rPr lang="en-US" sz="1400" dirty="0"/>
              <a:t>Copyright 2018, Rich Malloy</a:t>
            </a:r>
          </a:p>
        </p:txBody>
      </p:sp>
      <p:pic>
        <p:nvPicPr>
          <p:cNvPr id="5" name="Picture 4">
            <a:extLst>
              <a:ext uri="{FF2B5EF4-FFF2-40B4-BE49-F238E27FC236}">
                <a16:creationId xmlns:a16="http://schemas.microsoft.com/office/drawing/2014/main" id="{FD144F7B-0E78-9C4B-92EC-73D020E94F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73964" cy="6858000"/>
          </a:xfrm>
          <a:prstGeom prst="rect">
            <a:avLst/>
          </a:prstGeom>
        </p:spPr>
      </p:pic>
      <p:sp>
        <p:nvSpPr>
          <p:cNvPr id="11" name="Rectangle 3">
            <a:extLst>
              <a:ext uri="{FF2B5EF4-FFF2-40B4-BE49-F238E27FC236}">
                <a16:creationId xmlns:a16="http://schemas.microsoft.com/office/drawing/2014/main" id="{E8FE0644-A49B-4F0D-B918-BF5811A3DC77}"/>
              </a:ext>
            </a:extLst>
          </p:cNvPr>
          <p:cNvSpPr>
            <a:spLocks noGrp="1" noChangeArrowheads="1"/>
          </p:cNvSpPr>
          <p:nvPr>
            <p:ph type="subTitle" idx="1"/>
          </p:nvPr>
        </p:nvSpPr>
        <p:spPr>
          <a:xfrm>
            <a:off x="851452" y="1904479"/>
            <a:ext cx="10515600" cy="2410870"/>
          </a:xfrm>
        </p:spPr>
        <p:txBody>
          <a:bodyPr>
            <a:noAutofit/>
          </a:bodyPr>
          <a:lstStyle/>
          <a:p>
            <a:pPr algn="ctr">
              <a:lnSpc>
                <a:spcPct val="120000"/>
              </a:lnSpc>
              <a:defRPr/>
            </a:pPr>
            <a:r>
              <a:rPr lang="en-US" sz="6000" b="1" dirty="0">
                <a:solidFill>
                  <a:schemeClr val="accent3">
                    <a:lumMod val="40000"/>
                    <a:lumOff val="60000"/>
                  </a:schemeClr>
                </a:solidFill>
                <a:effectLst>
                  <a:outerShdw blurRad="38100" dist="76200" dir="2700000" algn="tl">
                    <a:srgbClr val="000000">
                      <a:alpha val="78000"/>
                    </a:srgbClr>
                  </a:outerShdw>
                </a:effectLst>
              </a:rPr>
              <a:t>10 WAYS TO PROTECT YOURSELF ONLINE</a:t>
            </a:r>
          </a:p>
        </p:txBody>
      </p:sp>
      <p:sp>
        <p:nvSpPr>
          <p:cNvPr id="12" name="Rectangle 2">
            <a:extLst>
              <a:ext uri="{FF2B5EF4-FFF2-40B4-BE49-F238E27FC236}">
                <a16:creationId xmlns:a16="http://schemas.microsoft.com/office/drawing/2014/main" id="{848DD03B-835C-4615-AC68-F3A5E5A9755B}"/>
              </a:ext>
            </a:extLst>
          </p:cNvPr>
          <p:cNvSpPr>
            <a:spLocks noGrp="1" noChangeArrowheads="1"/>
          </p:cNvSpPr>
          <p:nvPr>
            <p:ph type="ctrTitle"/>
          </p:nvPr>
        </p:nvSpPr>
        <p:spPr>
          <a:xfrm>
            <a:off x="2209800" y="609601"/>
            <a:ext cx="7772400" cy="990600"/>
          </a:xfrm>
        </p:spPr>
        <p:txBody>
          <a:bodyPr/>
          <a:lstStyle/>
          <a:p>
            <a:pPr algn="ctr" eaLnBrk="1" hangingPunct="1">
              <a:defRPr/>
            </a:pPr>
            <a:r>
              <a:rPr lang="en-US" sz="2800" i="1" dirty="0">
                <a:effectLst>
                  <a:outerShdw blurRad="38100" dist="38100" dir="2700000" algn="tl">
                    <a:srgbClr val="000000">
                      <a:alpha val="43137"/>
                    </a:srgbClr>
                  </a:outerShdw>
                </a:effectLst>
              </a:rPr>
              <a:t>Greenwich Library</a:t>
            </a:r>
            <a:endParaRPr lang="en-US" sz="2800" dirty="0">
              <a:effectLst>
                <a:outerShdw blurRad="38100" dist="38100" dir="2700000" algn="tl">
                  <a:srgbClr val="000000">
                    <a:alpha val="43137"/>
                  </a:srgbClr>
                </a:outerShdw>
              </a:effectLst>
            </a:endParaRPr>
          </a:p>
        </p:txBody>
      </p:sp>
      <p:sp>
        <p:nvSpPr>
          <p:cNvPr id="13" name="Footer Placeholder 1">
            <a:extLst>
              <a:ext uri="{FF2B5EF4-FFF2-40B4-BE49-F238E27FC236}">
                <a16:creationId xmlns:a16="http://schemas.microsoft.com/office/drawing/2014/main" id="{A984AB53-B63F-4DD5-AC12-28339A0500E4}"/>
              </a:ext>
            </a:extLst>
          </p:cNvPr>
          <p:cNvSpPr>
            <a:spLocks noGrp="1"/>
          </p:cNvSpPr>
          <p:nvPr>
            <p:ph type="ftr" sz="quarter" idx="11"/>
          </p:nvPr>
        </p:nvSpPr>
        <p:spPr>
          <a:xfrm>
            <a:off x="3327952" y="4835273"/>
            <a:ext cx="5562600" cy="1509713"/>
          </a:xfrm>
        </p:spPr>
        <p:txBody>
          <a:bodyPr/>
          <a:lstStyle/>
          <a:p>
            <a:pPr algn="ctr">
              <a:spcAft>
                <a:spcPts val="1200"/>
              </a:spcAft>
            </a:pPr>
            <a:r>
              <a:rPr lang="en-US" sz="2800" b="1" dirty="0">
                <a:effectLst>
                  <a:outerShdw blurRad="38100" dist="38100" dir="2700000" algn="tl">
                    <a:srgbClr val="000000">
                      <a:alpha val="43137"/>
                    </a:srgbClr>
                  </a:outerShdw>
                </a:effectLst>
              </a:rPr>
              <a:t>Rich Malloy</a:t>
            </a:r>
          </a:p>
          <a:p>
            <a:pPr algn="ctr"/>
            <a:r>
              <a:rPr lang="en-US" sz="2400" dirty="0"/>
              <a:t>Tech Help Today</a:t>
            </a:r>
          </a:p>
          <a:p>
            <a:pPr algn="ctr"/>
            <a:r>
              <a:rPr lang="en-US" sz="2400" dirty="0" err="1"/>
              <a:t>www.techhelptoday.com</a:t>
            </a:r>
            <a:endParaRPr lang="en-US" sz="2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5E73F6-D26A-9FE2-1389-210E44F9D7C0}"/>
              </a:ext>
            </a:extLst>
          </p:cNvPr>
          <p:cNvPicPr>
            <a:picLocks noChangeAspect="1"/>
          </p:cNvPicPr>
          <p:nvPr/>
        </p:nvPicPr>
        <p:blipFill>
          <a:blip r:embed="rId2"/>
          <a:stretch>
            <a:fillRect/>
          </a:stretch>
        </p:blipFill>
        <p:spPr>
          <a:xfrm>
            <a:off x="3037576" y="454753"/>
            <a:ext cx="6116847" cy="5948494"/>
          </a:xfrm>
          <a:prstGeom prst="rect">
            <a:avLst/>
          </a:prstGeom>
        </p:spPr>
      </p:pic>
    </p:spTree>
    <p:extLst>
      <p:ext uri="{BB962C8B-B14F-4D97-AF65-F5344CB8AC3E}">
        <p14:creationId xmlns:p14="http://schemas.microsoft.com/office/powerpoint/2010/main" val="38811332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5E73F6-D26A-9FE2-1389-210E44F9D7C0}"/>
              </a:ext>
            </a:extLst>
          </p:cNvPr>
          <p:cNvPicPr>
            <a:picLocks noChangeAspect="1"/>
          </p:cNvPicPr>
          <p:nvPr/>
        </p:nvPicPr>
        <p:blipFill>
          <a:blip r:embed="rId2"/>
          <a:stretch>
            <a:fillRect/>
          </a:stretch>
        </p:blipFill>
        <p:spPr>
          <a:xfrm>
            <a:off x="457200" y="454753"/>
            <a:ext cx="6116847" cy="5948494"/>
          </a:xfrm>
          <a:prstGeom prst="rect">
            <a:avLst/>
          </a:prstGeom>
        </p:spPr>
      </p:pic>
      <p:sp>
        <p:nvSpPr>
          <p:cNvPr id="3" name="TextBox 2">
            <a:extLst>
              <a:ext uri="{FF2B5EF4-FFF2-40B4-BE49-F238E27FC236}">
                <a16:creationId xmlns:a16="http://schemas.microsoft.com/office/drawing/2014/main" id="{D90A05D9-B838-EB11-E35E-80C6027937D2}"/>
              </a:ext>
            </a:extLst>
          </p:cNvPr>
          <p:cNvSpPr txBox="1"/>
          <p:nvPr/>
        </p:nvSpPr>
        <p:spPr>
          <a:xfrm>
            <a:off x="7315200" y="1166842"/>
            <a:ext cx="4114800" cy="4524315"/>
          </a:xfrm>
          <a:prstGeom prst="rect">
            <a:avLst/>
          </a:prstGeom>
          <a:noFill/>
        </p:spPr>
        <p:txBody>
          <a:bodyPr wrap="square" rtlCol="0">
            <a:spAutoFit/>
          </a:bodyPr>
          <a:lstStyle/>
          <a:p>
            <a:r>
              <a:rPr lang="en-US" sz="3200" dirty="0"/>
              <a:t>Hak5</a:t>
            </a:r>
          </a:p>
          <a:p>
            <a:r>
              <a:rPr lang="en-US" sz="3200" dirty="0" err="1"/>
              <a:t>WiFi</a:t>
            </a:r>
            <a:r>
              <a:rPr lang="en-US" sz="3200" dirty="0"/>
              <a:t> Pineapple</a:t>
            </a:r>
          </a:p>
          <a:p>
            <a:endParaRPr lang="en-US" sz="3200" dirty="0"/>
          </a:p>
          <a:p>
            <a:r>
              <a:rPr lang="en-US" sz="3200" dirty="0"/>
              <a:t>$119.99</a:t>
            </a:r>
          </a:p>
          <a:p>
            <a:endParaRPr lang="en-US" sz="3200" dirty="0"/>
          </a:p>
          <a:p>
            <a:r>
              <a:rPr lang="en-US" sz="3200" dirty="0"/>
              <a:t>“</a:t>
            </a:r>
            <a:r>
              <a:rPr lang="en-US" sz="3200" dirty="0" err="1"/>
              <a:t>WiFi</a:t>
            </a:r>
            <a:r>
              <a:rPr lang="en-US" sz="3200" dirty="0"/>
              <a:t> Auditor”</a:t>
            </a:r>
          </a:p>
          <a:p>
            <a:endParaRPr lang="en-US" sz="3200" dirty="0"/>
          </a:p>
          <a:p>
            <a:r>
              <a:rPr lang="en-US" sz="3200" dirty="0"/>
              <a:t>Can spy on nearby </a:t>
            </a:r>
            <a:r>
              <a:rPr lang="en-US" sz="3200" dirty="0" err="1"/>
              <a:t>WiFi</a:t>
            </a:r>
            <a:r>
              <a:rPr lang="en-US" sz="3200" dirty="0"/>
              <a:t> users</a:t>
            </a:r>
          </a:p>
        </p:txBody>
      </p:sp>
    </p:spTree>
    <p:extLst>
      <p:ext uri="{BB962C8B-B14F-4D97-AF65-F5344CB8AC3E}">
        <p14:creationId xmlns:p14="http://schemas.microsoft.com/office/powerpoint/2010/main" val="17247392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0DC36-74EF-81C0-2E7D-97A450AC7163}"/>
              </a:ext>
            </a:extLst>
          </p:cNvPr>
          <p:cNvSpPr>
            <a:spLocks noGrp="1"/>
          </p:cNvSpPr>
          <p:nvPr>
            <p:ph type="title"/>
          </p:nvPr>
        </p:nvSpPr>
        <p:spPr/>
        <p:txBody>
          <a:bodyPr/>
          <a:lstStyle/>
          <a:p>
            <a:r>
              <a:rPr lang="en-US" sz="4800" dirty="0"/>
              <a:t>What Can We Do?</a:t>
            </a:r>
          </a:p>
        </p:txBody>
      </p:sp>
      <p:sp>
        <p:nvSpPr>
          <p:cNvPr id="3" name="Content Placeholder 2">
            <a:extLst>
              <a:ext uri="{FF2B5EF4-FFF2-40B4-BE49-F238E27FC236}">
                <a16:creationId xmlns:a16="http://schemas.microsoft.com/office/drawing/2014/main" id="{65267144-29B7-69CA-89EF-6988C55909AA}"/>
              </a:ext>
            </a:extLst>
          </p:cNvPr>
          <p:cNvSpPr>
            <a:spLocks noGrp="1"/>
          </p:cNvSpPr>
          <p:nvPr>
            <p:ph idx="1"/>
          </p:nvPr>
        </p:nvSpPr>
        <p:spPr>
          <a:xfrm>
            <a:off x="1219200" y="2133600"/>
            <a:ext cx="10363200" cy="4221960"/>
          </a:xfrm>
        </p:spPr>
        <p:txBody>
          <a:bodyPr>
            <a:normAutofit/>
          </a:bodyPr>
          <a:lstStyle/>
          <a:p>
            <a:r>
              <a:rPr lang="en-US" sz="3600" dirty="0"/>
              <a:t>Use a VPN app on your laptop</a:t>
            </a:r>
          </a:p>
          <a:p>
            <a:pPr>
              <a:spcBef>
                <a:spcPts val="2500"/>
              </a:spcBef>
            </a:pPr>
            <a:r>
              <a:rPr lang="en-US" sz="3600" dirty="0"/>
              <a:t>VPN = Virtual Private Network</a:t>
            </a:r>
          </a:p>
          <a:p>
            <a:pPr>
              <a:spcBef>
                <a:spcPts val="2500"/>
              </a:spcBef>
            </a:pPr>
            <a:r>
              <a:rPr lang="en-US" sz="3600" dirty="0"/>
              <a:t>Your connection will now be encrypted</a:t>
            </a:r>
          </a:p>
        </p:txBody>
      </p:sp>
    </p:spTree>
    <p:extLst>
      <p:ext uri="{BB962C8B-B14F-4D97-AF65-F5344CB8AC3E}">
        <p14:creationId xmlns:p14="http://schemas.microsoft.com/office/powerpoint/2010/main" val="76615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0DC36-74EF-81C0-2E7D-97A450AC7163}"/>
              </a:ext>
            </a:extLst>
          </p:cNvPr>
          <p:cNvSpPr>
            <a:spLocks noGrp="1"/>
          </p:cNvSpPr>
          <p:nvPr>
            <p:ph type="title"/>
          </p:nvPr>
        </p:nvSpPr>
        <p:spPr/>
        <p:txBody>
          <a:bodyPr/>
          <a:lstStyle/>
          <a:p>
            <a:r>
              <a:rPr lang="en-US" sz="4800" dirty="0"/>
              <a:t>Which VPN?</a:t>
            </a:r>
          </a:p>
        </p:txBody>
      </p:sp>
      <p:sp>
        <p:nvSpPr>
          <p:cNvPr id="3" name="Content Placeholder 2">
            <a:extLst>
              <a:ext uri="{FF2B5EF4-FFF2-40B4-BE49-F238E27FC236}">
                <a16:creationId xmlns:a16="http://schemas.microsoft.com/office/drawing/2014/main" id="{65267144-29B7-69CA-89EF-6988C55909AA}"/>
              </a:ext>
            </a:extLst>
          </p:cNvPr>
          <p:cNvSpPr>
            <a:spLocks noGrp="1"/>
          </p:cNvSpPr>
          <p:nvPr>
            <p:ph idx="1"/>
          </p:nvPr>
        </p:nvSpPr>
        <p:spPr>
          <a:xfrm>
            <a:off x="1219200" y="2133600"/>
            <a:ext cx="10363200" cy="4221960"/>
          </a:xfrm>
        </p:spPr>
        <p:txBody>
          <a:bodyPr>
            <a:normAutofit/>
          </a:bodyPr>
          <a:lstStyle/>
          <a:p>
            <a:r>
              <a:rPr lang="en-US" sz="3600" dirty="0"/>
              <a:t>IVPN</a:t>
            </a:r>
          </a:p>
          <a:p>
            <a:pPr>
              <a:spcBef>
                <a:spcPts val="2500"/>
              </a:spcBef>
            </a:pPr>
            <a:r>
              <a:rPr lang="en-US" sz="3600" dirty="0" err="1"/>
              <a:t>TunnelBear</a:t>
            </a:r>
            <a:endParaRPr lang="en-US" sz="3600" dirty="0"/>
          </a:p>
          <a:p>
            <a:pPr>
              <a:spcBef>
                <a:spcPts val="2500"/>
              </a:spcBef>
            </a:pPr>
            <a:r>
              <a:rPr lang="en-US" sz="3600" dirty="0" err="1"/>
              <a:t>ExpressVPN</a:t>
            </a:r>
            <a:endParaRPr lang="en-US" sz="3600" dirty="0"/>
          </a:p>
        </p:txBody>
      </p:sp>
    </p:spTree>
    <p:extLst>
      <p:ext uri="{BB962C8B-B14F-4D97-AF65-F5344CB8AC3E}">
        <p14:creationId xmlns:p14="http://schemas.microsoft.com/office/powerpoint/2010/main" val="4150720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D6EE8-EBFE-39B7-F7D3-BE0EBD59701B}"/>
              </a:ext>
            </a:extLst>
          </p:cNvPr>
          <p:cNvSpPr>
            <a:spLocks noGrp="1"/>
          </p:cNvSpPr>
          <p:nvPr>
            <p:ph type="ctrTitle"/>
          </p:nvPr>
        </p:nvSpPr>
        <p:spPr>
          <a:xfrm>
            <a:off x="1187532" y="2441448"/>
            <a:ext cx="10363200" cy="1975104"/>
          </a:xfrm>
        </p:spPr>
        <p:txBody>
          <a:bodyPr anchor="ctr"/>
          <a:lstStyle/>
          <a:p>
            <a:r>
              <a:rPr lang="en-US" sz="4800" dirty="0"/>
              <a:t>9. USE A VPN</a:t>
            </a:r>
          </a:p>
        </p:txBody>
      </p:sp>
      <p:sp>
        <p:nvSpPr>
          <p:cNvPr id="3" name="Subtitle 2">
            <a:extLst>
              <a:ext uri="{FF2B5EF4-FFF2-40B4-BE49-F238E27FC236}">
                <a16:creationId xmlns:a16="http://schemas.microsoft.com/office/drawing/2014/main" id="{A40048B1-751F-2708-DD8C-A400CBA6C6B4}"/>
              </a:ext>
            </a:extLst>
          </p:cNvPr>
          <p:cNvSpPr>
            <a:spLocks noGrp="1"/>
          </p:cNvSpPr>
          <p:nvPr>
            <p:ph type="subTitle" idx="1"/>
          </p:nvPr>
        </p:nvSpPr>
        <p:spPr>
          <a:xfrm>
            <a:off x="1187532" y="381000"/>
            <a:ext cx="10363200" cy="1508760"/>
          </a:xfrm>
        </p:spPr>
        <p:txBody>
          <a:bodyPr/>
          <a:lstStyle/>
          <a:p>
            <a:endParaRPr lang="en-US"/>
          </a:p>
        </p:txBody>
      </p:sp>
    </p:spTree>
    <p:extLst>
      <p:ext uri="{BB962C8B-B14F-4D97-AF65-F5344CB8AC3E}">
        <p14:creationId xmlns:p14="http://schemas.microsoft.com/office/powerpoint/2010/main" val="28357525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1F50344-226F-AF29-D504-0E0E76C5DCE1}"/>
              </a:ext>
            </a:extLst>
          </p:cNvPr>
          <p:cNvSpPr txBox="1"/>
          <p:nvPr/>
        </p:nvSpPr>
        <p:spPr>
          <a:xfrm>
            <a:off x="4038600" y="1851645"/>
            <a:ext cx="4114800" cy="3154710"/>
          </a:xfrm>
          <a:prstGeom prst="rect">
            <a:avLst/>
          </a:prstGeom>
          <a:noFill/>
        </p:spPr>
        <p:txBody>
          <a:bodyPr wrap="square" rtlCol="0" anchor="ctr">
            <a:spAutoFit/>
          </a:bodyPr>
          <a:lstStyle/>
          <a:p>
            <a:pPr algn="ctr"/>
            <a:r>
              <a:rPr lang="en-US" sz="19900" dirty="0"/>
              <a:t>8</a:t>
            </a:r>
          </a:p>
        </p:txBody>
      </p:sp>
    </p:spTree>
    <p:extLst>
      <p:ext uri="{BB962C8B-B14F-4D97-AF65-F5344CB8AC3E}">
        <p14:creationId xmlns:p14="http://schemas.microsoft.com/office/powerpoint/2010/main" val="22785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0DC36-74EF-81C0-2E7D-97A450AC7163}"/>
              </a:ext>
            </a:extLst>
          </p:cNvPr>
          <p:cNvSpPr>
            <a:spLocks noGrp="1"/>
          </p:cNvSpPr>
          <p:nvPr>
            <p:ph type="title"/>
          </p:nvPr>
        </p:nvSpPr>
        <p:spPr/>
        <p:txBody>
          <a:bodyPr/>
          <a:lstStyle/>
          <a:p>
            <a:r>
              <a:rPr lang="en-US" sz="4800" dirty="0"/>
              <a:t>How Many Ads on </a:t>
            </a:r>
            <a:r>
              <a:rPr lang="en-US" sz="4800" dirty="0" err="1"/>
              <a:t>nytimes.com</a:t>
            </a:r>
            <a:r>
              <a:rPr lang="en-US" sz="4800" dirty="0"/>
              <a:t>?</a:t>
            </a:r>
          </a:p>
        </p:txBody>
      </p:sp>
      <p:sp>
        <p:nvSpPr>
          <p:cNvPr id="3" name="Content Placeholder 2">
            <a:extLst>
              <a:ext uri="{FF2B5EF4-FFF2-40B4-BE49-F238E27FC236}">
                <a16:creationId xmlns:a16="http://schemas.microsoft.com/office/drawing/2014/main" id="{65267144-29B7-69CA-89EF-6988C55909AA}"/>
              </a:ext>
            </a:extLst>
          </p:cNvPr>
          <p:cNvSpPr>
            <a:spLocks noGrp="1"/>
          </p:cNvSpPr>
          <p:nvPr>
            <p:ph idx="1"/>
          </p:nvPr>
        </p:nvSpPr>
        <p:spPr>
          <a:xfrm>
            <a:off x="1219200" y="2133600"/>
            <a:ext cx="9677400" cy="2514600"/>
          </a:xfrm>
        </p:spPr>
        <p:txBody>
          <a:bodyPr anchor="ctr">
            <a:normAutofit/>
          </a:bodyPr>
          <a:lstStyle/>
          <a:p>
            <a:pPr marL="68580" indent="0" algn="ctr">
              <a:buNone/>
            </a:pPr>
            <a:r>
              <a:rPr lang="en-US" sz="11500" dirty="0"/>
              <a:t>5</a:t>
            </a:r>
          </a:p>
        </p:txBody>
      </p:sp>
      <p:pic>
        <p:nvPicPr>
          <p:cNvPr id="4" name="Picture 3">
            <a:extLst>
              <a:ext uri="{FF2B5EF4-FFF2-40B4-BE49-F238E27FC236}">
                <a16:creationId xmlns:a16="http://schemas.microsoft.com/office/drawing/2014/main" id="{3EAB15BA-CFC1-ACFF-DA9A-569F068D08E4}"/>
              </a:ext>
            </a:extLst>
          </p:cNvPr>
          <p:cNvPicPr>
            <a:picLocks noChangeAspect="1"/>
          </p:cNvPicPr>
          <p:nvPr/>
        </p:nvPicPr>
        <p:blipFill>
          <a:blip r:embed="rId2"/>
          <a:stretch>
            <a:fillRect/>
          </a:stretch>
        </p:blipFill>
        <p:spPr>
          <a:xfrm>
            <a:off x="2825750" y="5257800"/>
            <a:ext cx="6540500" cy="952500"/>
          </a:xfrm>
          <a:prstGeom prst="rect">
            <a:avLst/>
          </a:prstGeom>
        </p:spPr>
      </p:pic>
    </p:spTree>
    <p:extLst>
      <p:ext uri="{BB962C8B-B14F-4D97-AF65-F5344CB8AC3E}">
        <p14:creationId xmlns:p14="http://schemas.microsoft.com/office/powerpoint/2010/main" val="1980462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0DC36-74EF-81C0-2E7D-97A450AC7163}"/>
              </a:ext>
            </a:extLst>
          </p:cNvPr>
          <p:cNvSpPr>
            <a:spLocks noGrp="1"/>
          </p:cNvSpPr>
          <p:nvPr>
            <p:ph type="title"/>
          </p:nvPr>
        </p:nvSpPr>
        <p:spPr/>
        <p:txBody>
          <a:bodyPr/>
          <a:lstStyle/>
          <a:p>
            <a:r>
              <a:rPr lang="en-US" sz="4800" dirty="0"/>
              <a:t>Worst Problem of Online Ads?</a:t>
            </a:r>
          </a:p>
        </p:txBody>
      </p:sp>
      <p:sp>
        <p:nvSpPr>
          <p:cNvPr id="3" name="Content Placeholder 2">
            <a:extLst>
              <a:ext uri="{FF2B5EF4-FFF2-40B4-BE49-F238E27FC236}">
                <a16:creationId xmlns:a16="http://schemas.microsoft.com/office/drawing/2014/main" id="{65267144-29B7-69CA-89EF-6988C55909AA}"/>
              </a:ext>
            </a:extLst>
          </p:cNvPr>
          <p:cNvSpPr>
            <a:spLocks noGrp="1"/>
          </p:cNvSpPr>
          <p:nvPr>
            <p:ph idx="1"/>
          </p:nvPr>
        </p:nvSpPr>
        <p:spPr>
          <a:xfrm>
            <a:off x="1219200" y="2133600"/>
            <a:ext cx="10363200" cy="4221960"/>
          </a:xfrm>
        </p:spPr>
        <p:txBody>
          <a:bodyPr>
            <a:normAutofit/>
          </a:bodyPr>
          <a:lstStyle/>
          <a:p>
            <a:pPr marL="582930" indent="-514350">
              <a:buFont typeface="+mj-lt"/>
              <a:buAutoNum type="alphaUcPeriod"/>
            </a:pPr>
            <a:r>
              <a:rPr lang="en-US" sz="3600" dirty="0"/>
              <a:t>Annoying</a:t>
            </a:r>
          </a:p>
          <a:p>
            <a:pPr marL="582930" indent="-514350">
              <a:spcBef>
                <a:spcPts val="2500"/>
              </a:spcBef>
              <a:buFont typeface="+mj-lt"/>
              <a:buAutoNum type="alphaUcPeriod"/>
            </a:pPr>
            <a:r>
              <a:rPr lang="en-US" sz="3600" dirty="0"/>
              <a:t>Slows down website appearance</a:t>
            </a:r>
          </a:p>
          <a:p>
            <a:pPr marL="582930" indent="-514350">
              <a:spcBef>
                <a:spcPts val="2500"/>
              </a:spcBef>
              <a:buFont typeface="+mj-lt"/>
              <a:buAutoNum type="alphaUcPeriod"/>
            </a:pPr>
            <a:r>
              <a:rPr lang="en-US" sz="3600" dirty="0"/>
              <a:t>Can infect your PC</a:t>
            </a:r>
          </a:p>
        </p:txBody>
      </p:sp>
      <p:sp>
        <p:nvSpPr>
          <p:cNvPr id="4" name="Rectangle 3">
            <a:extLst>
              <a:ext uri="{FF2B5EF4-FFF2-40B4-BE49-F238E27FC236}">
                <a16:creationId xmlns:a16="http://schemas.microsoft.com/office/drawing/2014/main" id="{EB905E02-9078-369D-3DDC-786E9DFC7D56}"/>
              </a:ext>
            </a:extLst>
          </p:cNvPr>
          <p:cNvSpPr/>
          <p:nvPr/>
        </p:nvSpPr>
        <p:spPr>
          <a:xfrm>
            <a:off x="1219200" y="3810000"/>
            <a:ext cx="5181600" cy="838200"/>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4877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0DC36-74EF-81C0-2E7D-97A450AC7163}"/>
              </a:ext>
            </a:extLst>
          </p:cNvPr>
          <p:cNvSpPr>
            <a:spLocks noGrp="1"/>
          </p:cNvSpPr>
          <p:nvPr>
            <p:ph type="title"/>
          </p:nvPr>
        </p:nvSpPr>
        <p:spPr/>
        <p:txBody>
          <a:bodyPr/>
          <a:lstStyle/>
          <a:p>
            <a:r>
              <a:rPr lang="en-US" sz="4800" dirty="0"/>
              <a:t>What Can We Do?</a:t>
            </a:r>
          </a:p>
        </p:txBody>
      </p:sp>
      <p:sp>
        <p:nvSpPr>
          <p:cNvPr id="3" name="Content Placeholder 2">
            <a:extLst>
              <a:ext uri="{FF2B5EF4-FFF2-40B4-BE49-F238E27FC236}">
                <a16:creationId xmlns:a16="http://schemas.microsoft.com/office/drawing/2014/main" id="{65267144-29B7-69CA-89EF-6988C55909AA}"/>
              </a:ext>
            </a:extLst>
          </p:cNvPr>
          <p:cNvSpPr>
            <a:spLocks noGrp="1"/>
          </p:cNvSpPr>
          <p:nvPr>
            <p:ph idx="1"/>
          </p:nvPr>
        </p:nvSpPr>
        <p:spPr>
          <a:xfrm>
            <a:off x="1219200" y="2133600"/>
            <a:ext cx="10363200" cy="4221960"/>
          </a:xfrm>
        </p:spPr>
        <p:txBody>
          <a:bodyPr>
            <a:normAutofit/>
          </a:bodyPr>
          <a:lstStyle/>
          <a:p>
            <a:r>
              <a:rPr lang="en-US" sz="3600" dirty="0"/>
              <a:t>Use an Ad-Blocker app</a:t>
            </a:r>
          </a:p>
          <a:p>
            <a:pPr>
              <a:spcBef>
                <a:spcPts val="2500"/>
              </a:spcBef>
            </a:pPr>
            <a:r>
              <a:rPr lang="en-US" sz="3600" dirty="0" err="1"/>
              <a:t>Ublock</a:t>
            </a:r>
            <a:r>
              <a:rPr lang="en-US" sz="3600" dirty="0"/>
              <a:t> Origin</a:t>
            </a:r>
          </a:p>
        </p:txBody>
      </p:sp>
    </p:spTree>
    <p:extLst>
      <p:ext uri="{BB962C8B-B14F-4D97-AF65-F5344CB8AC3E}">
        <p14:creationId xmlns:p14="http://schemas.microsoft.com/office/powerpoint/2010/main" val="153596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D6EE8-EBFE-39B7-F7D3-BE0EBD59701B}"/>
              </a:ext>
            </a:extLst>
          </p:cNvPr>
          <p:cNvSpPr>
            <a:spLocks noGrp="1"/>
          </p:cNvSpPr>
          <p:nvPr>
            <p:ph type="ctrTitle"/>
          </p:nvPr>
        </p:nvSpPr>
        <p:spPr>
          <a:xfrm>
            <a:off x="1187532" y="2441448"/>
            <a:ext cx="10363200" cy="1975104"/>
          </a:xfrm>
        </p:spPr>
        <p:txBody>
          <a:bodyPr anchor="ctr"/>
          <a:lstStyle/>
          <a:p>
            <a:r>
              <a:rPr lang="en-US" sz="4800" dirty="0"/>
              <a:t>8. Use an Ad Blocker</a:t>
            </a:r>
          </a:p>
        </p:txBody>
      </p:sp>
      <p:sp>
        <p:nvSpPr>
          <p:cNvPr id="3" name="Subtitle 2">
            <a:extLst>
              <a:ext uri="{FF2B5EF4-FFF2-40B4-BE49-F238E27FC236}">
                <a16:creationId xmlns:a16="http://schemas.microsoft.com/office/drawing/2014/main" id="{A40048B1-751F-2708-DD8C-A400CBA6C6B4}"/>
              </a:ext>
            </a:extLst>
          </p:cNvPr>
          <p:cNvSpPr>
            <a:spLocks noGrp="1"/>
          </p:cNvSpPr>
          <p:nvPr>
            <p:ph type="subTitle" idx="1"/>
          </p:nvPr>
        </p:nvSpPr>
        <p:spPr>
          <a:xfrm>
            <a:off x="1187532" y="381000"/>
            <a:ext cx="10363200" cy="1508760"/>
          </a:xfrm>
        </p:spPr>
        <p:txBody>
          <a:bodyPr/>
          <a:lstStyle/>
          <a:p>
            <a:endParaRPr lang="en-US"/>
          </a:p>
        </p:txBody>
      </p:sp>
    </p:spTree>
    <p:extLst>
      <p:ext uri="{BB962C8B-B14F-4D97-AF65-F5344CB8AC3E}">
        <p14:creationId xmlns:p14="http://schemas.microsoft.com/office/powerpoint/2010/main" val="247963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EEF4C-53FF-3612-B486-9E2E39C83561}"/>
              </a:ext>
            </a:extLst>
          </p:cNvPr>
          <p:cNvSpPr>
            <a:spLocks noGrp="1"/>
          </p:cNvSpPr>
          <p:nvPr>
            <p:ph type="title"/>
          </p:nvPr>
        </p:nvSpPr>
        <p:spPr/>
        <p:txBody>
          <a:bodyPr/>
          <a:lstStyle/>
          <a:p>
            <a:r>
              <a:rPr lang="en-US" dirty="0"/>
              <a:t>Who Is Rich Malloy?</a:t>
            </a:r>
          </a:p>
        </p:txBody>
      </p:sp>
      <p:sp>
        <p:nvSpPr>
          <p:cNvPr id="3" name="Content Placeholder 2">
            <a:extLst>
              <a:ext uri="{FF2B5EF4-FFF2-40B4-BE49-F238E27FC236}">
                <a16:creationId xmlns:a16="http://schemas.microsoft.com/office/drawing/2014/main" id="{4245CCF0-8AB9-D196-D4B4-46F2E2FD8888}"/>
              </a:ext>
            </a:extLst>
          </p:cNvPr>
          <p:cNvSpPr>
            <a:spLocks noGrp="1"/>
          </p:cNvSpPr>
          <p:nvPr>
            <p:ph idx="1"/>
          </p:nvPr>
        </p:nvSpPr>
        <p:spPr>
          <a:xfrm>
            <a:off x="1219200" y="1783560"/>
            <a:ext cx="10668000" cy="4572000"/>
          </a:xfrm>
        </p:spPr>
        <p:txBody>
          <a:bodyPr>
            <a:normAutofit/>
          </a:bodyPr>
          <a:lstStyle/>
          <a:p>
            <a:pPr>
              <a:spcBef>
                <a:spcPts val="1200"/>
              </a:spcBef>
            </a:pPr>
            <a:r>
              <a:rPr lang="en-US" dirty="0"/>
              <a:t>MBA, UConn</a:t>
            </a:r>
          </a:p>
          <a:p>
            <a:pPr>
              <a:spcBef>
                <a:spcPts val="1200"/>
              </a:spcBef>
            </a:pPr>
            <a:r>
              <a:rPr lang="en-US" dirty="0"/>
              <a:t>Computer Consultant</a:t>
            </a:r>
          </a:p>
          <a:p>
            <a:pPr>
              <a:spcBef>
                <a:spcPts val="1200"/>
              </a:spcBef>
            </a:pPr>
            <a:r>
              <a:rPr lang="en-US" dirty="0"/>
              <a:t>Former College Professor</a:t>
            </a:r>
          </a:p>
          <a:p>
            <a:pPr lvl="1">
              <a:spcBef>
                <a:spcPts val="600"/>
              </a:spcBef>
            </a:pPr>
            <a:r>
              <a:rPr lang="en-US" dirty="0"/>
              <a:t>IT Dept., Norwalk Community College</a:t>
            </a:r>
          </a:p>
          <a:p>
            <a:pPr>
              <a:spcBef>
                <a:spcPts val="1200"/>
              </a:spcBef>
            </a:pPr>
            <a:r>
              <a:rPr lang="en-US" dirty="0"/>
              <a:t>Former Magazine Editor</a:t>
            </a:r>
          </a:p>
          <a:p>
            <a:pPr lvl="1">
              <a:spcBef>
                <a:spcPts val="600"/>
              </a:spcBef>
            </a:pPr>
            <a:r>
              <a:rPr lang="en-US" dirty="0"/>
              <a:t>Editor-in-Chief, </a:t>
            </a:r>
            <a:r>
              <a:rPr lang="en-US" i="1" dirty="0"/>
              <a:t>Mobile Computing </a:t>
            </a:r>
            <a:r>
              <a:rPr lang="en-US" dirty="0"/>
              <a:t>magazine</a:t>
            </a:r>
          </a:p>
          <a:p>
            <a:pPr lvl="1">
              <a:spcBef>
                <a:spcPts val="600"/>
              </a:spcBef>
            </a:pPr>
            <a:r>
              <a:rPr lang="en-US" dirty="0"/>
              <a:t>Executive Editor, </a:t>
            </a:r>
            <a:r>
              <a:rPr lang="en-US" i="1" dirty="0"/>
              <a:t>Byte</a:t>
            </a:r>
            <a:r>
              <a:rPr lang="en-US" dirty="0"/>
              <a:t> magazine</a:t>
            </a:r>
          </a:p>
          <a:p>
            <a:pPr>
              <a:spcBef>
                <a:spcPts val="1200"/>
              </a:spcBef>
            </a:pPr>
            <a:r>
              <a:rPr lang="en-US" dirty="0"/>
              <a:t>Contact: 203-912-8268, </a:t>
            </a:r>
            <a:r>
              <a:rPr lang="en-US" dirty="0" err="1"/>
              <a:t>malloy@techhelptoday.com</a:t>
            </a:r>
            <a:endParaRPr lang="en-US" dirty="0"/>
          </a:p>
        </p:txBody>
      </p:sp>
    </p:spTree>
    <p:extLst>
      <p:ext uri="{BB962C8B-B14F-4D97-AF65-F5344CB8AC3E}">
        <p14:creationId xmlns:p14="http://schemas.microsoft.com/office/powerpoint/2010/main" val="1449200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1F50344-226F-AF29-D504-0E0E76C5DCE1}"/>
              </a:ext>
            </a:extLst>
          </p:cNvPr>
          <p:cNvSpPr txBox="1"/>
          <p:nvPr/>
        </p:nvSpPr>
        <p:spPr>
          <a:xfrm>
            <a:off x="4038600" y="1851645"/>
            <a:ext cx="4114800" cy="3154710"/>
          </a:xfrm>
          <a:prstGeom prst="rect">
            <a:avLst/>
          </a:prstGeom>
          <a:noFill/>
        </p:spPr>
        <p:txBody>
          <a:bodyPr wrap="square" rtlCol="0" anchor="ctr">
            <a:spAutoFit/>
          </a:bodyPr>
          <a:lstStyle/>
          <a:p>
            <a:pPr algn="ctr"/>
            <a:r>
              <a:rPr lang="en-US" sz="19900" dirty="0"/>
              <a:t>7</a:t>
            </a:r>
          </a:p>
        </p:txBody>
      </p:sp>
    </p:spTree>
    <p:extLst>
      <p:ext uri="{BB962C8B-B14F-4D97-AF65-F5344CB8AC3E}">
        <p14:creationId xmlns:p14="http://schemas.microsoft.com/office/powerpoint/2010/main" val="4041349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F1C22F-21CF-EEB7-6233-E7329DA6D96E}"/>
              </a:ext>
            </a:extLst>
          </p:cNvPr>
          <p:cNvSpPr txBox="1"/>
          <p:nvPr/>
        </p:nvSpPr>
        <p:spPr>
          <a:xfrm>
            <a:off x="1219200" y="-8534400"/>
            <a:ext cx="11521440" cy="41088171"/>
          </a:xfrm>
          <a:prstGeom prst="rect">
            <a:avLst/>
          </a:prstGeom>
          <a:noFill/>
        </p:spPr>
        <p:txBody>
          <a:bodyPr wrap="square">
            <a:spAutoFit/>
          </a:bodyPr>
          <a:lstStyle/>
          <a:p>
            <a:r>
              <a:rPr lang="en-US" sz="3600" dirty="0"/>
              <a:t>def add(x, y):</a:t>
            </a:r>
          </a:p>
          <a:p>
            <a:r>
              <a:rPr lang="en-US" sz="3600" dirty="0"/>
              <a:t>    return x + y</a:t>
            </a:r>
          </a:p>
          <a:p>
            <a:endParaRPr lang="en-US" sz="3600" dirty="0"/>
          </a:p>
          <a:p>
            <a:r>
              <a:rPr lang="en-US" sz="3600" dirty="0"/>
              <a:t>def subtract(x, y):</a:t>
            </a:r>
          </a:p>
          <a:p>
            <a:r>
              <a:rPr lang="en-US" sz="3600" dirty="0"/>
              <a:t>    return x - y</a:t>
            </a:r>
          </a:p>
          <a:p>
            <a:endParaRPr lang="en-US" sz="3600" dirty="0"/>
          </a:p>
          <a:p>
            <a:r>
              <a:rPr lang="en-US" sz="3600" dirty="0"/>
              <a:t>def multiply(x, y):</a:t>
            </a:r>
          </a:p>
          <a:p>
            <a:r>
              <a:rPr lang="en-US" sz="3600" dirty="0"/>
              <a:t>    return x * y</a:t>
            </a:r>
          </a:p>
          <a:p>
            <a:endParaRPr lang="en-US" sz="3600" dirty="0"/>
          </a:p>
          <a:p>
            <a:r>
              <a:rPr lang="en-US" sz="3600" dirty="0"/>
              <a:t>def divide(x, y):</a:t>
            </a:r>
          </a:p>
          <a:p>
            <a:r>
              <a:rPr lang="en-US" sz="3600" dirty="0"/>
              <a:t>    return x / y</a:t>
            </a:r>
          </a:p>
          <a:p>
            <a:endParaRPr lang="en-US" sz="3600" dirty="0"/>
          </a:p>
          <a:p>
            <a:r>
              <a:rPr lang="en-US" sz="3600" dirty="0"/>
              <a:t>print("Select operation.")</a:t>
            </a:r>
          </a:p>
          <a:p>
            <a:r>
              <a:rPr lang="en-US" sz="3600" dirty="0"/>
              <a:t>print("1.Add")</a:t>
            </a:r>
          </a:p>
          <a:p>
            <a:r>
              <a:rPr lang="en-US" sz="3600" dirty="0"/>
              <a:t>print("2.Subtract")</a:t>
            </a:r>
          </a:p>
          <a:p>
            <a:r>
              <a:rPr lang="en-US" sz="3600" dirty="0"/>
              <a:t>print("3.Multiply")</a:t>
            </a:r>
          </a:p>
          <a:p>
            <a:r>
              <a:rPr lang="en-US" sz="3600" dirty="0"/>
              <a:t>print("4.Divide")</a:t>
            </a:r>
          </a:p>
          <a:p>
            <a:endParaRPr lang="en-US" sz="3600" dirty="0"/>
          </a:p>
          <a:p>
            <a:r>
              <a:rPr lang="en-US" sz="3600" dirty="0"/>
              <a:t>while True:</a:t>
            </a:r>
          </a:p>
          <a:p>
            <a:r>
              <a:rPr lang="en-US" sz="3600" dirty="0"/>
              <a:t>    # take input from the user</a:t>
            </a:r>
          </a:p>
          <a:p>
            <a:r>
              <a:rPr lang="en-US" sz="3600" dirty="0"/>
              <a:t>    choice = input("Enter choice(1/2/3/4): ")</a:t>
            </a:r>
          </a:p>
          <a:p>
            <a:endParaRPr lang="en-US" sz="3600" dirty="0"/>
          </a:p>
          <a:p>
            <a:r>
              <a:rPr lang="en-US" sz="3600" dirty="0"/>
              <a:t>    # check if choice is one of the four options</a:t>
            </a:r>
          </a:p>
          <a:p>
            <a:r>
              <a:rPr lang="en-US" sz="3600" dirty="0"/>
              <a:t>    if choice in ('1', '2', '3', '4'):</a:t>
            </a:r>
          </a:p>
          <a:p>
            <a:r>
              <a:rPr lang="en-US" sz="3600" dirty="0"/>
              <a:t>        try:</a:t>
            </a:r>
          </a:p>
          <a:p>
            <a:r>
              <a:rPr lang="en-US" sz="3600" dirty="0"/>
              <a:t>            num1 = float(input("Enter first number: "))</a:t>
            </a:r>
          </a:p>
          <a:p>
            <a:r>
              <a:rPr lang="en-US" sz="3600" dirty="0"/>
              <a:t>            num2 = float(input("Enter second number: "))</a:t>
            </a:r>
          </a:p>
          <a:p>
            <a:r>
              <a:rPr lang="en-US" sz="3600" dirty="0"/>
              <a:t>        except </a:t>
            </a:r>
            <a:r>
              <a:rPr lang="en-US" sz="3600" dirty="0" err="1"/>
              <a:t>ValueError</a:t>
            </a:r>
            <a:r>
              <a:rPr lang="en-US" sz="3600" dirty="0"/>
              <a:t>:</a:t>
            </a:r>
          </a:p>
          <a:p>
            <a:r>
              <a:rPr lang="en-US" sz="3600" dirty="0"/>
              <a:t>            print("Invalid input. Please enter a number.")</a:t>
            </a:r>
          </a:p>
          <a:p>
            <a:r>
              <a:rPr lang="en-US" sz="3600" dirty="0"/>
              <a:t>            continue</a:t>
            </a:r>
          </a:p>
          <a:p>
            <a:endParaRPr lang="en-US" sz="3600" dirty="0"/>
          </a:p>
          <a:p>
            <a:r>
              <a:rPr lang="en-US" sz="3600" dirty="0"/>
              <a:t>        if choice == '1':</a:t>
            </a:r>
          </a:p>
          <a:p>
            <a:r>
              <a:rPr lang="en-US" sz="3600" dirty="0"/>
              <a:t>            print(num1, "+", num2, "=", add(num1, num2))</a:t>
            </a:r>
          </a:p>
          <a:p>
            <a:endParaRPr lang="en-US" sz="3600" dirty="0"/>
          </a:p>
          <a:p>
            <a:r>
              <a:rPr lang="en-US" sz="3600" dirty="0"/>
              <a:t>        </a:t>
            </a:r>
            <a:r>
              <a:rPr lang="en-US" sz="3600" dirty="0" err="1"/>
              <a:t>elif</a:t>
            </a:r>
            <a:r>
              <a:rPr lang="en-US" sz="3600" dirty="0"/>
              <a:t> choice == '2':</a:t>
            </a:r>
          </a:p>
          <a:p>
            <a:r>
              <a:rPr lang="en-US" sz="3600" dirty="0"/>
              <a:t>            print(num1, "-", num2, "=", subtract(num1, num2))</a:t>
            </a:r>
          </a:p>
          <a:p>
            <a:endParaRPr lang="en-US" sz="3600" dirty="0"/>
          </a:p>
          <a:p>
            <a:r>
              <a:rPr lang="en-US" sz="3600" dirty="0"/>
              <a:t>        </a:t>
            </a:r>
            <a:r>
              <a:rPr lang="en-US" sz="3600" dirty="0" err="1"/>
              <a:t>elif</a:t>
            </a:r>
            <a:r>
              <a:rPr lang="en-US" sz="3600" dirty="0"/>
              <a:t> choice == '3':</a:t>
            </a:r>
          </a:p>
          <a:p>
            <a:r>
              <a:rPr lang="en-US" sz="3600" dirty="0"/>
              <a:t>            print(num1, "*", num2, "=", multiply(num1, num2))</a:t>
            </a:r>
          </a:p>
          <a:p>
            <a:endParaRPr lang="en-US" sz="3600" dirty="0"/>
          </a:p>
          <a:p>
            <a:r>
              <a:rPr lang="en-US" sz="3600" dirty="0"/>
              <a:t>        </a:t>
            </a:r>
            <a:r>
              <a:rPr lang="en-US" sz="3600" dirty="0" err="1"/>
              <a:t>elif</a:t>
            </a:r>
            <a:r>
              <a:rPr lang="en-US" sz="3600" dirty="0"/>
              <a:t> choice == '4':</a:t>
            </a:r>
          </a:p>
          <a:p>
            <a:r>
              <a:rPr lang="en-US" sz="3600" dirty="0"/>
              <a:t>            print(num1, "/", num2, "=", divide(num1, num2))</a:t>
            </a:r>
          </a:p>
          <a:p>
            <a:r>
              <a:rPr lang="en-US" sz="3600" dirty="0"/>
              <a:t>        </a:t>
            </a:r>
          </a:p>
          <a:p>
            <a:r>
              <a:rPr lang="en-US" sz="3600" dirty="0"/>
              <a:t>        # check if user wants another calculation</a:t>
            </a:r>
          </a:p>
          <a:p>
            <a:r>
              <a:rPr lang="en-US" sz="3600" dirty="0"/>
              <a:t>        # break the while loop if answer is no</a:t>
            </a:r>
          </a:p>
          <a:p>
            <a:r>
              <a:rPr lang="en-US" sz="3600" dirty="0"/>
              <a:t>        </a:t>
            </a:r>
            <a:r>
              <a:rPr lang="en-US" sz="3600" dirty="0" err="1"/>
              <a:t>next_calculation</a:t>
            </a:r>
            <a:r>
              <a:rPr lang="en-US" sz="3600" dirty="0"/>
              <a:t> = input("Let's do next calculation? (yes/no): ")</a:t>
            </a:r>
          </a:p>
          <a:p>
            <a:r>
              <a:rPr lang="en-US" sz="3600" dirty="0"/>
              <a:t>        if </a:t>
            </a:r>
            <a:r>
              <a:rPr lang="en-US" sz="3600" dirty="0" err="1"/>
              <a:t>next_calculation</a:t>
            </a:r>
            <a:r>
              <a:rPr lang="en-US" sz="3600" dirty="0"/>
              <a:t> == "no":</a:t>
            </a:r>
          </a:p>
          <a:p>
            <a:r>
              <a:rPr lang="en-US" sz="3600" dirty="0"/>
              <a:t>          break</a:t>
            </a:r>
          </a:p>
          <a:p>
            <a:r>
              <a:rPr lang="en-US" sz="3600" dirty="0"/>
              <a:t>    else:</a:t>
            </a:r>
          </a:p>
          <a:p>
            <a:r>
              <a:rPr lang="en-US" sz="3600" dirty="0"/>
              <a:t>        print("Invalid Input")</a:t>
            </a:r>
          </a:p>
        </p:txBody>
      </p:sp>
      <p:sp>
        <p:nvSpPr>
          <p:cNvPr id="4" name="Rectangle 3">
            <a:extLst>
              <a:ext uri="{FF2B5EF4-FFF2-40B4-BE49-F238E27FC236}">
                <a16:creationId xmlns:a16="http://schemas.microsoft.com/office/drawing/2014/main" id="{BF1A911D-949E-6372-7B10-D4D2E9356B9D}"/>
              </a:ext>
            </a:extLst>
          </p:cNvPr>
          <p:cNvSpPr/>
          <p:nvPr/>
        </p:nvSpPr>
        <p:spPr>
          <a:xfrm>
            <a:off x="1219200" y="3429000"/>
            <a:ext cx="10896600" cy="86106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602D524-DF31-900C-3D81-44EA1F28C93F}"/>
              </a:ext>
            </a:extLst>
          </p:cNvPr>
          <p:cNvSpPr/>
          <p:nvPr/>
        </p:nvSpPr>
        <p:spPr>
          <a:xfrm>
            <a:off x="1219200" y="-304800"/>
            <a:ext cx="8356600" cy="28194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60673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F1C22F-21CF-EEB7-6233-E7329DA6D96E}"/>
              </a:ext>
            </a:extLst>
          </p:cNvPr>
          <p:cNvSpPr txBox="1"/>
          <p:nvPr/>
        </p:nvSpPr>
        <p:spPr>
          <a:xfrm>
            <a:off x="2286000" y="-2823270"/>
            <a:ext cx="6096000" cy="16158270"/>
          </a:xfrm>
          <a:prstGeom prst="rect">
            <a:avLst/>
          </a:prstGeom>
          <a:noFill/>
        </p:spPr>
        <p:txBody>
          <a:bodyPr wrap="square">
            <a:spAutoFit/>
          </a:bodyPr>
          <a:lstStyle/>
          <a:p>
            <a:r>
              <a:rPr lang="en-US" dirty="0"/>
              <a:t>def add(x, y):</a:t>
            </a:r>
          </a:p>
          <a:p>
            <a:r>
              <a:rPr lang="en-US" dirty="0"/>
              <a:t>    return x + y</a:t>
            </a:r>
          </a:p>
          <a:p>
            <a:endParaRPr lang="en-US" dirty="0"/>
          </a:p>
          <a:p>
            <a:r>
              <a:rPr lang="en-US" dirty="0"/>
              <a:t>def subtract(x, y):</a:t>
            </a:r>
          </a:p>
          <a:p>
            <a:r>
              <a:rPr lang="en-US" dirty="0"/>
              <a:t>    return x - y</a:t>
            </a:r>
          </a:p>
          <a:p>
            <a:endParaRPr lang="en-US" dirty="0"/>
          </a:p>
          <a:p>
            <a:r>
              <a:rPr lang="en-US" dirty="0"/>
              <a:t>def multiply(x, y):</a:t>
            </a:r>
          </a:p>
          <a:p>
            <a:r>
              <a:rPr lang="en-US" dirty="0"/>
              <a:t>    return x * y</a:t>
            </a:r>
          </a:p>
          <a:p>
            <a:endParaRPr lang="en-US" dirty="0"/>
          </a:p>
          <a:p>
            <a:r>
              <a:rPr lang="en-US" dirty="0"/>
              <a:t>def divide(x, y):</a:t>
            </a:r>
          </a:p>
          <a:p>
            <a:r>
              <a:rPr lang="en-US" dirty="0"/>
              <a:t>    return x / y</a:t>
            </a:r>
          </a:p>
          <a:p>
            <a:endParaRPr lang="en-US" dirty="0"/>
          </a:p>
          <a:p>
            <a:r>
              <a:rPr lang="en-US" dirty="0"/>
              <a:t>print("Select operation.")</a:t>
            </a:r>
          </a:p>
          <a:p>
            <a:r>
              <a:rPr lang="en-US" dirty="0"/>
              <a:t>print("1.Add")</a:t>
            </a:r>
          </a:p>
          <a:p>
            <a:r>
              <a:rPr lang="en-US" dirty="0"/>
              <a:t>print("2.Subtract")</a:t>
            </a:r>
          </a:p>
          <a:p>
            <a:r>
              <a:rPr lang="en-US" dirty="0"/>
              <a:t>print("3.Multiply")</a:t>
            </a:r>
          </a:p>
          <a:p>
            <a:r>
              <a:rPr lang="en-US" dirty="0"/>
              <a:t>print("4.Divide")</a:t>
            </a:r>
          </a:p>
          <a:p>
            <a:endParaRPr lang="en-US" dirty="0"/>
          </a:p>
          <a:p>
            <a:r>
              <a:rPr lang="en-US" dirty="0"/>
              <a:t>while True:</a:t>
            </a:r>
          </a:p>
          <a:p>
            <a:r>
              <a:rPr lang="en-US" dirty="0"/>
              <a:t>    # take input from the user</a:t>
            </a:r>
          </a:p>
          <a:p>
            <a:r>
              <a:rPr lang="en-US" dirty="0"/>
              <a:t>    choice = input("Enter choice(1/2/3/4): ")</a:t>
            </a:r>
          </a:p>
          <a:p>
            <a:endParaRPr lang="en-US" dirty="0"/>
          </a:p>
          <a:p>
            <a:r>
              <a:rPr lang="en-US" dirty="0"/>
              <a:t>    # check if choice is one of the four options</a:t>
            </a:r>
          </a:p>
          <a:p>
            <a:r>
              <a:rPr lang="en-US" dirty="0"/>
              <a:t>    if choice in ('1', '2', '3', '4'):</a:t>
            </a:r>
          </a:p>
          <a:p>
            <a:r>
              <a:rPr lang="en-US" dirty="0"/>
              <a:t>        try:</a:t>
            </a:r>
          </a:p>
          <a:p>
            <a:r>
              <a:rPr lang="en-US" dirty="0"/>
              <a:t>            num1 = float(input("Enter first number: "))</a:t>
            </a:r>
          </a:p>
          <a:p>
            <a:r>
              <a:rPr lang="en-US" dirty="0"/>
              <a:t>            num2 = float(input("Enter second number: "))</a:t>
            </a:r>
          </a:p>
          <a:p>
            <a:r>
              <a:rPr lang="en-US" dirty="0"/>
              <a:t>        except </a:t>
            </a:r>
            <a:r>
              <a:rPr lang="en-US" dirty="0" err="1"/>
              <a:t>ValueError</a:t>
            </a:r>
            <a:r>
              <a:rPr lang="en-US" dirty="0"/>
              <a:t>:</a:t>
            </a:r>
          </a:p>
          <a:p>
            <a:r>
              <a:rPr lang="en-US" dirty="0"/>
              <a:t>            print("Invalid input. Please enter a number.")</a:t>
            </a:r>
          </a:p>
          <a:p>
            <a:r>
              <a:rPr lang="en-US" dirty="0"/>
              <a:t>            continue</a:t>
            </a:r>
          </a:p>
          <a:p>
            <a:endParaRPr lang="en-US" dirty="0"/>
          </a:p>
          <a:p>
            <a:r>
              <a:rPr lang="en-US" dirty="0"/>
              <a:t>        if choice == '1':</a:t>
            </a:r>
          </a:p>
          <a:p>
            <a:r>
              <a:rPr lang="en-US" dirty="0"/>
              <a:t>            print(num1, "+", num2, "=", add(num1, num2))</a:t>
            </a:r>
          </a:p>
          <a:p>
            <a:endParaRPr lang="en-US" dirty="0"/>
          </a:p>
          <a:p>
            <a:r>
              <a:rPr lang="en-US" dirty="0"/>
              <a:t>        </a:t>
            </a:r>
            <a:r>
              <a:rPr lang="en-US" dirty="0" err="1"/>
              <a:t>elif</a:t>
            </a:r>
            <a:r>
              <a:rPr lang="en-US" dirty="0"/>
              <a:t> choice == '2':</a:t>
            </a:r>
          </a:p>
          <a:p>
            <a:r>
              <a:rPr lang="en-US" dirty="0"/>
              <a:t>            print(num1, "-", num2, "=", subtract(num1, num2))</a:t>
            </a:r>
          </a:p>
          <a:p>
            <a:endParaRPr lang="en-US" dirty="0"/>
          </a:p>
          <a:p>
            <a:r>
              <a:rPr lang="en-US" dirty="0"/>
              <a:t>        </a:t>
            </a:r>
            <a:r>
              <a:rPr lang="en-US" dirty="0" err="1"/>
              <a:t>elif</a:t>
            </a:r>
            <a:r>
              <a:rPr lang="en-US" dirty="0"/>
              <a:t> choice == '3':</a:t>
            </a:r>
          </a:p>
          <a:p>
            <a:r>
              <a:rPr lang="en-US" dirty="0"/>
              <a:t>            print(num1, "*", num2, "=", multiply(num1, num2))</a:t>
            </a:r>
          </a:p>
          <a:p>
            <a:endParaRPr lang="en-US" dirty="0"/>
          </a:p>
          <a:p>
            <a:r>
              <a:rPr lang="en-US" dirty="0"/>
              <a:t>        </a:t>
            </a:r>
            <a:r>
              <a:rPr lang="en-US" dirty="0" err="1"/>
              <a:t>elif</a:t>
            </a:r>
            <a:r>
              <a:rPr lang="en-US" dirty="0"/>
              <a:t> choice == '4':</a:t>
            </a:r>
          </a:p>
          <a:p>
            <a:r>
              <a:rPr lang="en-US" dirty="0"/>
              <a:t>            print(num1, "/", num2, "=", divide(num1, num2))</a:t>
            </a:r>
          </a:p>
          <a:p>
            <a:r>
              <a:rPr lang="en-US" dirty="0"/>
              <a:t>        </a:t>
            </a:r>
          </a:p>
          <a:p>
            <a:r>
              <a:rPr lang="en-US" dirty="0"/>
              <a:t>        # check if user wants another calculation</a:t>
            </a:r>
          </a:p>
          <a:p>
            <a:r>
              <a:rPr lang="en-US" dirty="0"/>
              <a:t>        # break the while loop if answer is no</a:t>
            </a:r>
          </a:p>
          <a:p>
            <a:r>
              <a:rPr lang="en-US" dirty="0"/>
              <a:t>        </a:t>
            </a:r>
            <a:r>
              <a:rPr lang="en-US" dirty="0" err="1"/>
              <a:t>next_calculation</a:t>
            </a:r>
            <a:r>
              <a:rPr lang="en-US" dirty="0"/>
              <a:t> = input("Let's do next calculation? (yes/no): ")</a:t>
            </a:r>
          </a:p>
          <a:p>
            <a:r>
              <a:rPr lang="en-US" dirty="0"/>
              <a:t>        if </a:t>
            </a:r>
            <a:r>
              <a:rPr lang="en-US" dirty="0" err="1"/>
              <a:t>next_calculation</a:t>
            </a:r>
            <a:r>
              <a:rPr lang="en-US" dirty="0"/>
              <a:t> == "no":</a:t>
            </a:r>
          </a:p>
          <a:p>
            <a:r>
              <a:rPr lang="en-US" dirty="0"/>
              <a:t>          break</a:t>
            </a:r>
          </a:p>
          <a:p>
            <a:r>
              <a:rPr lang="en-US" dirty="0"/>
              <a:t>    else:</a:t>
            </a:r>
          </a:p>
          <a:p>
            <a:r>
              <a:rPr lang="en-US" dirty="0"/>
              <a:t>        print("Invalid Input")</a:t>
            </a:r>
          </a:p>
        </p:txBody>
      </p:sp>
    </p:spTree>
    <p:extLst>
      <p:ext uri="{BB962C8B-B14F-4D97-AF65-F5344CB8AC3E}">
        <p14:creationId xmlns:p14="http://schemas.microsoft.com/office/powerpoint/2010/main" val="28550808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00">
        <p159:morph option="byObject"/>
      </p:transition>
    </mc:Choice>
    <mc:Fallback xmlns="">
      <p:transition spd="slow" advTm="5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F1C22F-21CF-EEB7-6233-E7329DA6D96E}"/>
              </a:ext>
            </a:extLst>
          </p:cNvPr>
          <p:cNvSpPr txBox="1"/>
          <p:nvPr/>
        </p:nvSpPr>
        <p:spPr>
          <a:xfrm>
            <a:off x="2286000" y="-9296400"/>
            <a:ext cx="6096000" cy="16158270"/>
          </a:xfrm>
          <a:prstGeom prst="rect">
            <a:avLst/>
          </a:prstGeom>
          <a:noFill/>
        </p:spPr>
        <p:txBody>
          <a:bodyPr wrap="square">
            <a:spAutoFit/>
          </a:bodyPr>
          <a:lstStyle/>
          <a:p>
            <a:r>
              <a:rPr lang="en-US" dirty="0"/>
              <a:t>def add(x, y):</a:t>
            </a:r>
          </a:p>
          <a:p>
            <a:r>
              <a:rPr lang="en-US" dirty="0"/>
              <a:t>    return x + y</a:t>
            </a:r>
          </a:p>
          <a:p>
            <a:endParaRPr lang="en-US" dirty="0"/>
          </a:p>
          <a:p>
            <a:r>
              <a:rPr lang="en-US" dirty="0"/>
              <a:t>def subtract(x, y):</a:t>
            </a:r>
          </a:p>
          <a:p>
            <a:r>
              <a:rPr lang="en-US" dirty="0"/>
              <a:t>    return x - y</a:t>
            </a:r>
          </a:p>
          <a:p>
            <a:endParaRPr lang="en-US" dirty="0"/>
          </a:p>
          <a:p>
            <a:r>
              <a:rPr lang="en-US" dirty="0"/>
              <a:t>def multiply(x, y):</a:t>
            </a:r>
          </a:p>
          <a:p>
            <a:r>
              <a:rPr lang="en-US" dirty="0"/>
              <a:t>    return x * y</a:t>
            </a:r>
          </a:p>
          <a:p>
            <a:endParaRPr lang="en-US" dirty="0"/>
          </a:p>
          <a:p>
            <a:r>
              <a:rPr lang="en-US" dirty="0"/>
              <a:t>def divide(x, y):</a:t>
            </a:r>
          </a:p>
          <a:p>
            <a:r>
              <a:rPr lang="en-US" dirty="0"/>
              <a:t>    return x / y</a:t>
            </a:r>
          </a:p>
          <a:p>
            <a:endParaRPr lang="en-US" dirty="0"/>
          </a:p>
          <a:p>
            <a:r>
              <a:rPr lang="en-US" dirty="0"/>
              <a:t>print("Select operation.")</a:t>
            </a:r>
          </a:p>
          <a:p>
            <a:r>
              <a:rPr lang="en-US" dirty="0"/>
              <a:t>print("1.Add")</a:t>
            </a:r>
          </a:p>
          <a:p>
            <a:r>
              <a:rPr lang="en-US" dirty="0"/>
              <a:t>print("2.Subtract")</a:t>
            </a:r>
          </a:p>
          <a:p>
            <a:r>
              <a:rPr lang="en-US" dirty="0"/>
              <a:t>print("3.Multiply")</a:t>
            </a:r>
          </a:p>
          <a:p>
            <a:r>
              <a:rPr lang="en-US" dirty="0"/>
              <a:t>print("4.Divide")</a:t>
            </a:r>
          </a:p>
          <a:p>
            <a:endParaRPr lang="en-US" dirty="0"/>
          </a:p>
          <a:p>
            <a:r>
              <a:rPr lang="en-US" dirty="0"/>
              <a:t>while True:</a:t>
            </a:r>
          </a:p>
          <a:p>
            <a:r>
              <a:rPr lang="en-US" dirty="0"/>
              <a:t>    # take input from the user</a:t>
            </a:r>
          </a:p>
          <a:p>
            <a:r>
              <a:rPr lang="en-US" dirty="0"/>
              <a:t>    choice = input("Enter choice(1/2/3/4): ")</a:t>
            </a:r>
          </a:p>
          <a:p>
            <a:endParaRPr lang="en-US" dirty="0"/>
          </a:p>
          <a:p>
            <a:r>
              <a:rPr lang="en-US" dirty="0"/>
              <a:t>    # check if choice is one of the four options</a:t>
            </a:r>
          </a:p>
          <a:p>
            <a:r>
              <a:rPr lang="en-US" dirty="0"/>
              <a:t>    if choice in ('1', '2', '3', '4'):</a:t>
            </a:r>
          </a:p>
          <a:p>
            <a:r>
              <a:rPr lang="en-US" dirty="0"/>
              <a:t>        try:</a:t>
            </a:r>
          </a:p>
          <a:p>
            <a:r>
              <a:rPr lang="en-US" dirty="0"/>
              <a:t>            num1 = float(input("Enter first number: "))</a:t>
            </a:r>
          </a:p>
          <a:p>
            <a:r>
              <a:rPr lang="en-US" dirty="0"/>
              <a:t>            num2 = float(input("Enter second number: "))</a:t>
            </a:r>
          </a:p>
          <a:p>
            <a:r>
              <a:rPr lang="en-US" dirty="0"/>
              <a:t>        except </a:t>
            </a:r>
            <a:r>
              <a:rPr lang="en-US" dirty="0" err="1"/>
              <a:t>ValueError</a:t>
            </a:r>
            <a:r>
              <a:rPr lang="en-US" dirty="0"/>
              <a:t>:</a:t>
            </a:r>
          </a:p>
          <a:p>
            <a:r>
              <a:rPr lang="en-US" dirty="0"/>
              <a:t>            print("Invalid input. Please enter a number.")</a:t>
            </a:r>
          </a:p>
          <a:p>
            <a:r>
              <a:rPr lang="en-US" dirty="0"/>
              <a:t>            continue</a:t>
            </a:r>
          </a:p>
          <a:p>
            <a:endParaRPr lang="en-US" dirty="0"/>
          </a:p>
          <a:p>
            <a:r>
              <a:rPr lang="en-US" dirty="0"/>
              <a:t>        if choice == '1':</a:t>
            </a:r>
          </a:p>
          <a:p>
            <a:r>
              <a:rPr lang="en-US" dirty="0"/>
              <a:t>            print(num1, "+", num2, "=", add(num1, num2))</a:t>
            </a:r>
          </a:p>
          <a:p>
            <a:endParaRPr lang="en-US" dirty="0"/>
          </a:p>
          <a:p>
            <a:r>
              <a:rPr lang="en-US" dirty="0"/>
              <a:t>        </a:t>
            </a:r>
            <a:r>
              <a:rPr lang="en-US" dirty="0" err="1"/>
              <a:t>elif</a:t>
            </a:r>
            <a:r>
              <a:rPr lang="en-US" dirty="0"/>
              <a:t> choice == '2':</a:t>
            </a:r>
          </a:p>
          <a:p>
            <a:r>
              <a:rPr lang="en-US" dirty="0"/>
              <a:t>            print(num1, "-", num2, "=", subtract(num1, num2))</a:t>
            </a:r>
          </a:p>
          <a:p>
            <a:endParaRPr lang="en-US" dirty="0"/>
          </a:p>
          <a:p>
            <a:r>
              <a:rPr lang="en-US" dirty="0"/>
              <a:t>        </a:t>
            </a:r>
            <a:r>
              <a:rPr lang="en-US" dirty="0" err="1"/>
              <a:t>elif</a:t>
            </a:r>
            <a:r>
              <a:rPr lang="en-US" dirty="0"/>
              <a:t> choice == '3':</a:t>
            </a:r>
          </a:p>
          <a:p>
            <a:r>
              <a:rPr lang="en-US" dirty="0"/>
              <a:t>            print(num1, "*", num2, "=", multiply(num1, num2))</a:t>
            </a:r>
          </a:p>
          <a:p>
            <a:endParaRPr lang="en-US" dirty="0"/>
          </a:p>
          <a:p>
            <a:r>
              <a:rPr lang="en-US" dirty="0"/>
              <a:t>        </a:t>
            </a:r>
            <a:r>
              <a:rPr lang="en-US" dirty="0" err="1"/>
              <a:t>elif</a:t>
            </a:r>
            <a:r>
              <a:rPr lang="en-US" dirty="0"/>
              <a:t> choice == '4':</a:t>
            </a:r>
          </a:p>
          <a:p>
            <a:r>
              <a:rPr lang="en-US" dirty="0"/>
              <a:t>            print(num1, "/", num2, "=", divide(num1, num2))</a:t>
            </a:r>
          </a:p>
          <a:p>
            <a:r>
              <a:rPr lang="en-US" dirty="0"/>
              <a:t>        </a:t>
            </a:r>
          </a:p>
          <a:p>
            <a:r>
              <a:rPr lang="en-US" dirty="0"/>
              <a:t>        # check if user wants another calculation</a:t>
            </a:r>
          </a:p>
          <a:p>
            <a:r>
              <a:rPr lang="en-US" dirty="0"/>
              <a:t>        # break the while loop if answer is no</a:t>
            </a:r>
          </a:p>
          <a:p>
            <a:r>
              <a:rPr lang="en-US" dirty="0"/>
              <a:t>        </a:t>
            </a:r>
            <a:r>
              <a:rPr lang="en-US" dirty="0" err="1"/>
              <a:t>next_calculation</a:t>
            </a:r>
            <a:r>
              <a:rPr lang="en-US" dirty="0"/>
              <a:t> = input("Let's do next calculation? (yes/no): ")</a:t>
            </a:r>
          </a:p>
          <a:p>
            <a:r>
              <a:rPr lang="en-US" dirty="0"/>
              <a:t>        if </a:t>
            </a:r>
            <a:r>
              <a:rPr lang="en-US" dirty="0" err="1"/>
              <a:t>next_calculation</a:t>
            </a:r>
            <a:r>
              <a:rPr lang="en-US" dirty="0"/>
              <a:t> == "no":</a:t>
            </a:r>
          </a:p>
          <a:p>
            <a:r>
              <a:rPr lang="en-US" dirty="0"/>
              <a:t>          break</a:t>
            </a:r>
          </a:p>
          <a:p>
            <a:r>
              <a:rPr lang="en-US" dirty="0"/>
              <a:t>    else:</a:t>
            </a:r>
          </a:p>
          <a:p>
            <a:r>
              <a:rPr lang="en-US" dirty="0"/>
              <a:t>        print("Invalid Input")</a:t>
            </a:r>
          </a:p>
        </p:txBody>
      </p:sp>
    </p:spTree>
    <p:extLst>
      <p:ext uri="{BB962C8B-B14F-4D97-AF65-F5344CB8AC3E}">
        <p14:creationId xmlns:p14="http://schemas.microsoft.com/office/powerpoint/2010/main" val="23882819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00">
        <p159:morph option="byObject"/>
      </p:transition>
    </mc:Choice>
    <mc:Fallback xmlns="">
      <p:transition spd="slow" advTm="5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0DC36-74EF-81C0-2E7D-97A450AC7163}"/>
              </a:ext>
            </a:extLst>
          </p:cNvPr>
          <p:cNvSpPr>
            <a:spLocks noGrp="1"/>
          </p:cNvSpPr>
          <p:nvPr>
            <p:ph type="title"/>
          </p:nvPr>
        </p:nvSpPr>
        <p:spPr/>
        <p:txBody>
          <a:bodyPr/>
          <a:lstStyle/>
          <a:p>
            <a:r>
              <a:rPr lang="en-US" sz="4800" dirty="0"/>
              <a:t>The Google Chrome Web Browser</a:t>
            </a:r>
          </a:p>
        </p:txBody>
      </p:sp>
      <p:sp>
        <p:nvSpPr>
          <p:cNvPr id="3" name="Content Placeholder 2">
            <a:extLst>
              <a:ext uri="{FF2B5EF4-FFF2-40B4-BE49-F238E27FC236}">
                <a16:creationId xmlns:a16="http://schemas.microsoft.com/office/drawing/2014/main" id="{65267144-29B7-69CA-89EF-6988C55909AA}"/>
              </a:ext>
            </a:extLst>
          </p:cNvPr>
          <p:cNvSpPr>
            <a:spLocks noGrp="1"/>
          </p:cNvSpPr>
          <p:nvPr>
            <p:ph idx="1"/>
          </p:nvPr>
        </p:nvSpPr>
        <p:spPr>
          <a:xfrm>
            <a:off x="1219200" y="2133600"/>
            <a:ext cx="10363200" cy="4221960"/>
          </a:xfrm>
        </p:spPr>
        <p:txBody>
          <a:bodyPr>
            <a:normAutofit/>
          </a:bodyPr>
          <a:lstStyle/>
          <a:p>
            <a:r>
              <a:rPr lang="en-US" sz="3600" dirty="0"/>
              <a:t>Millions of lines of computer code</a:t>
            </a:r>
          </a:p>
          <a:p>
            <a:pPr>
              <a:spcBef>
                <a:spcPts val="2500"/>
              </a:spcBef>
            </a:pPr>
            <a:r>
              <a:rPr lang="en-US" sz="3600" dirty="0"/>
              <a:t>Some lines can be mistakes</a:t>
            </a:r>
          </a:p>
          <a:p>
            <a:pPr>
              <a:spcBef>
                <a:spcPts val="2500"/>
              </a:spcBef>
            </a:pPr>
            <a:r>
              <a:rPr lang="en-US" sz="3600" dirty="0"/>
              <a:t>Mistakes can give access to hackers</a:t>
            </a:r>
          </a:p>
          <a:p>
            <a:pPr>
              <a:spcBef>
                <a:spcPts val="2500"/>
              </a:spcBef>
            </a:pPr>
            <a:endParaRPr lang="en-US" sz="3600" dirty="0"/>
          </a:p>
          <a:p>
            <a:pPr>
              <a:spcBef>
                <a:spcPts val="2500"/>
              </a:spcBef>
            </a:pPr>
            <a:endParaRPr lang="en-US" sz="3600" dirty="0"/>
          </a:p>
        </p:txBody>
      </p:sp>
    </p:spTree>
    <p:extLst>
      <p:ext uri="{BB962C8B-B14F-4D97-AF65-F5344CB8AC3E}">
        <p14:creationId xmlns:p14="http://schemas.microsoft.com/office/powerpoint/2010/main" val="17243822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0DC36-74EF-81C0-2E7D-97A450AC7163}"/>
              </a:ext>
            </a:extLst>
          </p:cNvPr>
          <p:cNvSpPr>
            <a:spLocks noGrp="1"/>
          </p:cNvSpPr>
          <p:nvPr>
            <p:ph type="title"/>
          </p:nvPr>
        </p:nvSpPr>
        <p:spPr/>
        <p:txBody>
          <a:bodyPr/>
          <a:lstStyle/>
          <a:p>
            <a:r>
              <a:rPr lang="en-US" sz="4800" dirty="0"/>
              <a:t>Fixing the Problem</a:t>
            </a:r>
          </a:p>
        </p:txBody>
      </p:sp>
      <p:sp>
        <p:nvSpPr>
          <p:cNvPr id="3" name="Content Placeholder 2">
            <a:extLst>
              <a:ext uri="{FF2B5EF4-FFF2-40B4-BE49-F238E27FC236}">
                <a16:creationId xmlns:a16="http://schemas.microsoft.com/office/drawing/2014/main" id="{65267144-29B7-69CA-89EF-6988C55909AA}"/>
              </a:ext>
            </a:extLst>
          </p:cNvPr>
          <p:cNvSpPr>
            <a:spLocks noGrp="1"/>
          </p:cNvSpPr>
          <p:nvPr>
            <p:ph idx="1"/>
          </p:nvPr>
        </p:nvSpPr>
        <p:spPr>
          <a:xfrm>
            <a:off x="1219200" y="2133600"/>
            <a:ext cx="10363200" cy="4221960"/>
          </a:xfrm>
        </p:spPr>
        <p:txBody>
          <a:bodyPr>
            <a:normAutofit/>
          </a:bodyPr>
          <a:lstStyle/>
          <a:p>
            <a:r>
              <a:rPr lang="en-US" sz="3600" dirty="0"/>
              <a:t>Google constantly checks for mistakes</a:t>
            </a:r>
          </a:p>
          <a:p>
            <a:pPr>
              <a:spcBef>
                <a:spcPts val="2500"/>
              </a:spcBef>
            </a:pPr>
            <a:r>
              <a:rPr lang="en-US" sz="3600" dirty="0"/>
              <a:t>Fixes each mistake when found</a:t>
            </a:r>
          </a:p>
          <a:p>
            <a:pPr>
              <a:spcBef>
                <a:spcPts val="2500"/>
              </a:spcBef>
            </a:pPr>
            <a:r>
              <a:rPr lang="en-US" sz="3600" dirty="0"/>
              <a:t>Offers updates that will fix the problem</a:t>
            </a:r>
          </a:p>
          <a:p>
            <a:pPr>
              <a:spcBef>
                <a:spcPts val="2500"/>
              </a:spcBef>
            </a:pPr>
            <a:endParaRPr lang="en-US" sz="3600" dirty="0"/>
          </a:p>
          <a:p>
            <a:pPr>
              <a:spcBef>
                <a:spcPts val="2500"/>
              </a:spcBef>
            </a:pPr>
            <a:endParaRPr lang="en-US" sz="3600" dirty="0"/>
          </a:p>
        </p:txBody>
      </p:sp>
    </p:spTree>
    <p:extLst>
      <p:ext uri="{BB962C8B-B14F-4D97-AF65-F5344CB8AC3E}">
        <p14:creationId xmlns:p14="http://schemas.microsoft.com/office/powerpoint/2010/main" val="30575904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0DC36-74EF-81C0-2E7D-97A450AC7163}"/>
              </a:ext>
            </a:extLst>
          </p:cNvPr>
          <p:cNvSpPr>
            <a:spLocks noGrp="1"/>
          </p:cNvSpPr>
          <p:nvPr>
            <p:ph type="title"/>
          </p:nvPr>
        </p:nvSpPr>
        <p:spPr/>
        <p:txBody>
          <a:bodyPr/>
          <a:lstStyle/>
          <a:p>
            <a:r>
              <a:rPr lang="en-US" sz="4800" dirty="0"/>
              <a:t>Meanwhile, in </a:t>
            </a:r>
            <a:r>
              <a:rPr lang="en-US" sz="4800" dirty="0" err="1"/>
              <a:t>Romalvania</a:t>
            </a:r>
            <a:r>
              <a:rPr lang="en-US" sz="4800" dirty="0"/>
              <a:t> ...</a:t>
            </a:r>
          </a:p>
        </p:txBody>
      </p:sp>
      <p:sp>
        <p:nvSpPr>
          <p:cNvPr id="3" name="Content Placeholder 2">
            <a:extLst>
              <a:ext uri="{FF2B5EF4-FFF2-40B4-BE49-F238E27FC236}">
                <a16:creationId xmlns:a16="http://schemas.microsoft.com/office/drawing/2014/main" id="{65267144-29B7-69CA-89EF-6988C55909AA}"/>
              </a:ext>
            </a:extLst>
          </p:cNvPr>
          <p:cNvSpPr>
            <a:spLocks noGrp="1"/>
          </p:cNvSpPr>
          <p:nvPr>
            <p:ph idx="1"/>
          </p:nvPr>
        </p:nvSpPr>
        <p:spPr>
          <a:xfrm>
            <a:off x="1219200" y="2133600"/>
            <a:ext cx="10363200" cy="4221960"/>
          </a:xfrm>
        </p:spPr>
        <p:txBody>
          <a:bodyPr>
            <a:normAutofit/>
          </a:bodyPr>
          <a:lstStyle/>
          <a:p>
            <a:r>
              <a:rPr lang="en-US" sz="3600" dirty="0"/>
              <a:t>Hackers watch for these updates</a:t>
            </a:r>
          </a:p>
          <a:p>
            <a:pPr>
              <a:spcBef>
                <a:spcPts val="2500"/>
              </a:spcBef>
            </a:pPr>
            <a:r>
              <a:rPr lang="en-US" sz="3600" dirty="0"/>
              <a:t>Design programs to exploit the mistake</a:t>
            </a:r>
          </a:p>
          <a:p>
            <a:pPr>
              <a:spcBef>
                <a:spcPts val="2500"/>
              </a:spcBef>
            </a:pPr>
            <a:r>
              <a:rPr lang="en-US" sz="3600" dirty="0"/>
              <a:t>Prey upon people who </a:t>
            </a:r>
            <a:r>
              <a:rPr lang="en-US" sz="3600" b="1" i="1" dirty="0"/>
              <a:t>don’t update</a:t>
            </a:r>
          </a:p>
          <a:p>
            <a:pPr>
              <a:spcBef>
                <a:spcPts val="2500"/>
              </a:spcBef>
            </a:pPr>
            <a:endParaRPr lang="en-US" sz="3600" dirty="0"/>
          </a:p>
          <a:p>
            <a:pPr>
              <a:spcBef>
                <a:spcPts val="2500"/>
              </a:spcBef>
            </a:pPr>
            <a:endParaRPr lang="en-US" sz="3600" dirty="0"/>
          </a:p>
        </p:txBody>
      </p:sp>
    </p:spTree>
    <p:extLst>
      <p:ext uri="{BB962C8B-B14F-4D97-AF65-F5344CB8AC3E}">
        <p14:creationId xmlns:p14="http://schemas.microsoft.com/office/powerpoint/2010/main" val="8048610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0DC36-74EF-81C0-2E7D-97A450AC7163}"/>
              </a:ext>
            </a:extLst>
          </p:cNvPr>
          <p:cNvSpPr>
            <a:spLocks noGrp="1"/>
          </p:cNvSpPr>
          <p:nvPr>
            <p:ph type="title"/>
          </p:nvPr>
        </p:nvSpPr>
        <p:spPr/>
        <p:txBody>
          <a:bodyPr/>
          <a:lstStyle/>
          <a:p>
            <a:r>
              <a:rPr lang="en-US" sz="4800" dirty="0"/>
              <a:t>What Can We Do?</a:t>
            </a:r>
          </a:p>
        </p:txBody>
      </p:sp>
      <p:sp>
        <p:nvSpPr>
          <p:cNvPr id="3" name="Content Placeholder 2">
            <a:extLst>
              <a:ext uri="{FF2B5EF4-FFF2-40B4-BE49-F238E27FC236}">
                <a16:creationId xmlns:a16="http://schemas.microsoft.com/office/drawing/2014/main" id="{65267144-29B7-69CA-89EF-6988C55909AA}"/>
              </a:ext>
            </a:extLst>
          </p:cNvPr>
          <p:cNvSpPr>
            <a:spLocks noGrp="1"/>
          </p:cNvSpPr>
          <p:nvPr>
            <p:ph idx="1"/>
          </p:nvPr>
        </p:nvSpPr>
        <p:spPr>
          <a:xfrm>
            <a:off x="1219200" y="2133600"/>
            <a:ext cx="10363200" cy="4221960"/>
          </a:xfrm>
        </p:spPr>
        <p:txBody>
          <a:bodyPr>
            <a:normAutofit/>
          </a:bodyPr>
          <a:lstStyle/>
          <a:p>
            <a:pPr>
              <a:spcBef>
                <a:spcPts val="2500"/>
              </a:spcBef>
            </a:pPr>
            <a:r>
              <a:rPr lang="en-US" sz="3600" dirty="0"/>
              <a:t>Be sure your programs are up to date</a:t>
            </a:r>
          </a:p>
          <a:p>
            <a:pPr>
              <a:spcBef>
                <a:spcPts val="2500"/>
              </a:spcBef>
            </a:pPr>
            <a:r>
              <a:rPr lang="en-US" sz="3600" dirty="0"/>
              <a:t>Use auto-update features if available</a:t>
            </a:r>
          </a:p>
        </p:txBody>
      </p:sp>
    </p:spTree>
    <p:extLst>
      <p:ext uri="{BB962C8B-B14F-4D97-AF65-F5344CB8AC3E}">
        <p14:creationId xmlns:p14="http://schemas.microsoft.com/office/powerpoint/2010/main" val="13697683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D6EE8-EBFE-39B7-F7D3-BE0EBD59701B}"/>
              </a:ext>
            </a:extLst>
          </p:cNvPr>
          <p:cNvSpPr>
            <a:spLocks noGrp="1"/>
          </p:cNvSpPr>
          <p:nvPr>
            <p:ph type="ctrTitle"/>
          </p:nvPr>
        </p:nvSpPr>
        <p:spPr>
          <a:xfrm>
            <a:off x="1187532" y="2441448"/>
            <a:ext cx="10363200" cy="1975104"/>
          </a:xfrm>
        </p:spPr>
        <p:txBody>
          <a:bodyPr anchor="ctr"/>
          <a:lstStyle/>
          <a:p>
            <a:pPr marL="868363" indent="-868363"/>
            <a:r>
              <a:rPr lang="en-US" sz="4800" dirty="0"/>
              <a:t>7. Keep your Programs </a:t>
            </a:r>
            <a:br>
              <a:rPr lang="en-US" sz="4800" dirty="0"/>
            </a:br>
            <a:r>
              <a:rPr lang="en-US" sz="4800" dirty="0"/>
              <a:t>up to date</a:t>
            </a:r>
          </a:p>
        </p:txBody>
      </p:sp>
      <p:sp>
        <p:nvSpPr>
          <p:cNvPr id="3" name="Subtitle 2">
            <a:extLst>
              <a:ext uri="{FF2B5EF4-FFF2-40B4-BE49-F238E27FC236}">
                <a16:creationId xmlns:a16="http://schemas.microsoft.com/office/drawing/2014/main" id="{A40048B1-751F-2708-DD8C-A400CBA6C6B4}"/>
              </a:ext>
            </a:extLst>
          </p:cNvPr>
          <p:cNvSpPr>
            <a:spLocks noGrp="1"/>
          </p:cNvSpPr>
          <p:nvPr>
            <p:ph type="subTitle" idx="1"/>
          </p:nvPr>
        </p:nvSpPr>
        <p:spPr>
          <a:xfrm>
            <a:off x="1187532" y="381000"/>
            <a:ext cx="10363200" cy="1508760"/>
          </a:xfrm>
        </p:spPr>
        <p:txBody>
          <a:bodyPr/>
          <a:lstStyle/>
          <a:p>
            <a:endParaRPr lang="en-US"/>
          </a:p>
        </p:txBody>
      </p:sp>
    </p:spTree>
    <p:extLst>
      <p:ext uri="{BB962C8B-B14F-4D97-AF65-F5344CB8AC3E}">
        <p14:creationId xmlns:p14="http://schemas.microsoft.com/office/powerpoint/2010/main" val="18817899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1F50344-226F-AF29-D504-0E0E76C5DCE1}"/>
              </a:ext>
            </a:extLst>
          </p:cNvPr>
          <p:cNvSpPr txBox="1"/>
          <p:nvPr/>
        </p:nvSpPr>
        <p:spPr>
          <a:xfrm>
            <a:off x="4038600" y="1851645"/>
            <a:ext cx="4114800" cy="3154710"/>
          </a:xfrm>
          <a:prstGeom prst="rect">
            <a:avLst/>
          </a:prstGeom>
          <a:noFill/>
        </p:spPr>
        <p:txBody>
          <a:bodyPr wrap="square" rtlCol="0" anchor="ctr">
            <a:spAutoFit/>
          </a:bodyPr>
          <a:lstStyle/>
          <a:p>
            <a:pPr algn="ctr"/>
            <a:r>
              <a:rPr lang="en-US" sz="19900" dirty="0"/>
              <a:t>6</a:t>
            </a:r>
          </a:p>
        </p:txBody>
      </p:sp>
    </p:spTree>
    <p:extLst>
      <p:ext uri="{BB962C8B-B14F-4D97-AF65-F5344CB8AC3E}">
        <p14:creationId xmlns:p14="http://schemas.microsoft.com/office/powerpoint/2010/main" val="1585016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EBA71-12C5-8675-93E2-98B8D9367EEA}"/>
              </a:ext>
            </a:extLst>
          </p:cNvPr>
          <p:cNvSpPr>
            <a:spLocks noGrp="1"/>
          </p:cNvSpPr>
          <p:nvPr>
            <p:ph type="title"/>
          </p:nvPr>
        </p:nvSpPr>
        <p:spPr/>
        <p:txBody>
          <a:bodyPr/>
          <a:lstStyle/>
          <a:p>
            <a:r>
              <a:rPr lang="en-US" dirty="0"/>
              <a:t>Lecture Description</a:t>
            </a:r>
          </a:p>
        </p:txBody>
      </p:sp>
      <p:sp>
        <p:nvSpPr>
          <p:cNvPr id="3" name="Content Placeholder 2">
            <a:extLst>
              <a:ext uri="{FF2B5EF4-FFF2-40B4-BE49-F238E27FC236}">
                <a16:creationId xmlns:a16="http://schemas.microsoft.com/office/drawing/2014/main" id="{353D1715-5CF8-652D-BC50-9795A7953D8B}"/>
              </a:ext>
            </a:extLst>
          </p:cNvPr>
          <p:cNvSpPr>
            <a:spLocks noGrp="1"/>
          </p:cNvSpPr>
          <p:nvPr>
            <p:ph idx="1"/>
          </p:nvPr>
        </p:nvSpPr>
        <p:spPr/>
        <p:txBody>
          <a:bodyPr>
            <a:normAutofit/>
          </a:bodyPr>
          <a:lstStyle/>
          <a:p>
            <a:r>
              <a:rPr lang="en-US" dirty="0"/>
              <a:t>There are literally dozens of ways for Internet hackers to break into your accounts or your computer – and the list keeps growing</a:t>
            </a:r>
            <a:r>
              <a:rPr lang="en-US"/>
              <a:t>. </a:t>
            </a:r>
          </a:p>
          <a:p>
            <a:r>
              <a:rPr lang="en-US"/>
              <a:t>Find </a:t>
            </a:r>
            <a:r>
              <a:rPr lang="en-US" dirty="0"/>
              <a:t>out about the ten vital security practices we all must employ to protect our personal information and our </a:t>
            </a:r>
            <a:r>
              <a:rPr lang="en-US"/>
              <a:t>finances.</a:t>
            </a:r>
            <a:endParaRPr lang="en-US" dirty="0"/>
          </a:p>
          <a:p>
            <a:endParaRPr lang="en-US" dirty="0"/>
          </a:p>
        </p:txBody>
      </p:sp>
    </p:spTree>
    <p:extLst>
      <p:ext uri="{BB962C8B-B14F-4D97-AF65-F5344CB8AC3E}">
        <p14:creationId xmlns:p14="http://schemas.microsoft.com/office/powerpoint/2010/main" val="15588519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0DC36-74EF-81C0-2E7D-97A450AC7163}"/>
              </a:ext>
            </a:extLst>
          </p:cNvPr>
          <p:cNvSpPr>
            <a:spLocks noGrp="1"/>
          </p:cNvSpPr>
          <p:nvPr>
            <p:ph type="title"/>
          </p:nvPr>
        </p:nvSpPr>
        <p:spPr/>
        <p:txBody>
          <a:bodyPr/>
          <a:lstStyle/>
          <a:p>
            <a:r>
              <a:rPr lang="en-US" sz="4800" dirty="0"/>
              <a:t>What’s Better Than a Password?</a:t>
            </a:r>
          </a:p>
        </p:txBody>
      </p:sp>
      <p:sp>
        <p:nvSpPr>
          <p:cNvPr id="3" name="Content Placeholder 2">
            <a:extLst>
              <a:ext uri="{FF2B5EF4-FFF2-40B4-BE49-F238E27FC236}">
                <a16:creationId xmlns:a16="http://schemas.microsoft.com/office/drawing/2014/main" id="{65267144-29B7-69CA-89EF-6988C55909AA}"/>
              </a:ext>
            </a:extLst>
          </p:cNvPr>
          <p:cNvSpPr>
            <a:spLocks noGrp="1"/>
          </p:cNvSpPr>
          <p:nvPr>
            <p:ph idx="1"/>
          </p:nvPr>
        </p:nvSpPr>
        <p:spPr>
          <a:xfrm>
            <a:off x="1219200" y="2133600"/>
            <a:ext cx="10363200" cy="4221960"/>
          </a:xfrm>
        </p:spPr>
        <p:txBody>
          <a:bodyPr>
            <a:normAutofit/>
          </a:bodyPr>
          <a:lstStyle/>
          <a:p>
            <a:r>
              <a:rPr lang="en-US" sz="3600" dirty="0"/>
              <a:t>A Password</a:t>
            </a:r>
          </a:p>
          <a:p>
            <a:pPr>
              <a:spcBef>
                <a:spcPts val="2500"/>
              </a:spcBef>
            </a:pPr>
            <a:r>
              <a:rPr lang="en-US" sz="3600" dirty="0"/>
              <a:t>And Something Else</a:t>
            </a:r>
          </a:p>
          <a:p>
            <a:pPr>
              <a:spcBef>
                <a:spcPts val="2500"/>
              </a:spcBef>
            </a:pPr>
            <a:r>
              <a:rPr lang="en-US" sz="3600" dirty="0"/>
              <a:t>Called “Two-Factor Authentication”</a:t>
            </a:r>
          </a:p>
        </p:txBody>
      </p:sp>
    </p:spTree>
    <p:extLst>
      <p:ext uri="{BB962C8B-B14F-4D97-AF65-F5344CB8AC3E}">
        <p14:creationId xmlns:p14="http://schemas.microsoft.com/office/powerpoint/2010/main" val="4205024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0DC36-74EF-81C0-2E7D-97A450AC7163}"/>
              </a:ext>
            </a:extLst>
          </p:cNvPr>
          <p:cNvSpPr>
            <a:spLocks noGrp="1"/>
          </p:cNvSpPr>
          <p:nvPr>
            <p:ph type="title"/>
          </p:nvPr>
        </p:nvSpPr>
        <p:spPr/>
        <p:txBody>
          <a:bodyPr/>
          <a:lstStyle/>
          <a:p>
            <a:r>
              <a:rPr lang="en-US" sz="4800" dirty="0"/>
              <a:t>Second Factors</a:t>
            </a:r>
          </a:p>
        </p:txBody>
      </p:sp>
      <p:sp>
        <p:nvSpPr>
          <p:cNvPr id="3" name="Content Placeholder 2">
            <a:extLst>
              <a:ext uri="{FF2B5EF4-FFF2-40B4-BE49-F238E27FC236}">
                <a16:creationId xmlns:a16="http://schemas.microsoft.com/office/drawing/2014/main" id="{65267144-29B7-69CA-89EF-6988C55909AA}"/>
              </a:ext>
            </a:extLst>
          </p:cNvPr>
          <p:cNvSpPr>
            <a:spLocks noGrp="1"/>
          </p:cNvSpPr>
          <p:nvPr>
            <p:ph idx="1"/>
          </p:nvPr>
        </p:nvSpPr>
        <p:spPr>
          <a:xfrm>
            <a:off x="1219200" y="2133600"/>
            <a:ext cx="10363200" cy="4221960"/>
          </a:xfrm>
        </p:spPr>
        <p:txBody>
          <a:bodyPr>
            <a:normAutofit/>
          </a:bodyPr>
          <a:lstStyle/>
          <a:p>
            <a:r>
              <a:rPr lang="en-US" sz="3600" dirty="0"/>
              <a:t>Message sent to your cellphone</a:t>
            </a:r>
          </a:p>
          <a:p>
            <a:pPr>
              <a:spcBef>
                <a:spcPts val="2500"/>
              </a:spcBef>
            </a:pPr>
            <a:r>
              <a:rPr lang="en-US" sz="3600" dirty="0"/>
              <a:t>An Authenticator app on your phone</a:t>
            </a:r>
          </a:p>
          <a:p>
            <a:pPr>
              <a:spcBef>
                <a:spcPts val="2500"/>
              </a:spcBef>
            </a:pPr>
            <a:r>
              <a:rPr lang="en-US" sz="3600" dirty="0"/>
              <a:t>An Authenticator dongle</a:t>
            </a:r>
          </a:p>
          <a:p>
            <a:pPr>
              <a:spcBef>
                <a:spcPts val="2500"/>
              </a:spcBef>
            </a:pPr>
            <a:r>
              <a:rPr lang="en-US" sz="3600" dirty="0"/>
              <a:t>A list of one-time emergency passwords</a:t>
            </a:r>
          </a:p>
        </p:txBody>
      </p:sp>
    </p:spTree>
    <p:extLst>
      <p:ext uri="{BB962C8B-B14F-4D97-AF65-F5344CB8AC3E}">
        <p14:creationId xmlns:p14="http://schemas.microsoft.com/office/powerpoint/2010/main" val="10856978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D6EE8-EBFE-39B7-F7D3-BE0EBD59701B}"/>
              </a:ext>
            </a:extLst>
          </p:cNvPr>
          <p:cNvSpPr>
            <a:spLocks noGrp="1"/>
          </p:cNvSpPr>
          <p:nvPr>
            <p:ph type="ctrTitle"/>
          </p:nvPr>
        </p:nvSpPr>
        <p:spPr>
          <a:xfrm>
            <a:off x="1187532" y="2441448"/>
            <a:ext cx="10363200" cy="1975104"/>
          </a:xfrm>
        </p:spPr>
        <p:txBody>
          <a:bodyPr anchor="ctr"/>
          <a:lstStyle/>
          <a:p>
            <a:pPr marL="868363" indent="-868363"/>
            <a:r>
              <a:rPr lang="en-US" sz="4800" dirty="0"/>
              <a:t>6. Use Two-Factor Authentication</a:t>
            </a:r>
          </a:p>
        </p:txBody>
      </p:sp>
      <p:sp>
        <p:nvSpPr>
          <p:cNvPr id="3" name="Subtitle 2">
            <a:extLst>
              <a:ext uri="{FF2B5EF4-FFF2-40B4-BE49-F238E27FC236}">
                <a16:creationId xmlns:a16="http://schemas.microsoft.com/office/drawing/2014/main" id="{A40048B1-751F-2708-DD8C-A400CBA6C6B4}"/>
              </a:ext>
            </a:extLst>
          </p:cNvPr>
          <p:cNvSpPr>
            <a:spLocks noGrp="1"/>
          </p:cNvSpPr>
          <p:nvPr>
            <p:ph type="subTitle" idx="1"/>
          </p:nvPr>
        </p:nvSpPr>
        <p:spPr>
          <a:xfrm>
            <a:off x="1187532" y="381000"/>
            <a:ext cx="10363200" cy="1508760"/>
          </a:xfrm>
        </p:spPr>
        <p:txBody>
          <a:bodyPr/>
          <a:lstStyle/>
          <a:p>
            <a:endParaRPr lang="en-US"/>
          </a:p>
        </p:txBody>
      </p:sp>
    </p:spTree>
    <p:extLst>
      <p:ext uri="{BB962C8B-B14F-4D97-AF65-F5344CB8AC3E}">
        <p14:creationId xmlns:p14="http://schemas.microsoft.com/office/powerpoint/2010/main" val="15954772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1F50344-226F-AF29-D504-0E0E76C5DCE1}"/>
              </a:ext>
            </a:extLst>
          </p:cNvPr>
          <p:cNvSpPr txBox="1"/>
          <p:nvPr/>
        </p:nvSpPr>
        <p:spPr>
          <a:xfrm>
            <a:off x="4038600" y="1851645"/>
            <a:ext cx="4114800" cy="3154710"/>
          </a:xfrm>
          <a:prstGeom prst="rect">
            <a:avLst/>
          </a:prstGeom>
          <a:noFill/>
        </p:spPr>
        <p:txBody>
          <a:bodyPr wrap="square" rtlCol="0" anchor="ctr">
            <a:spAutoFit/>
          </a:bodyPr>
          <a:lstStyle/>
          <a:p>
            <a:pPr algn="ctr"/>
            <a:r>
              <a:rPr lang="en-US" sz="19900" dirty="0"/>
              <a:t>5</a:t>
            </a:r>
          </a:p>
        </p:txBody>
      </p:sp>
    </p:spTree>
    <p:extLst>
      <p:ext uri="{BB962C8B-B14F-4D97-AF65-F5344CB8AC3E}">
        <p14:creationId xmlns:p14="http://schemas.microsoft.com/office/powerpoint/2010/main" val="3092841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0DC36-74EF-81C0-2E7D-97A450AC7163}"/>
              </a:ext>
            </a:extLst>
          </p:cNvPr>
          <p:cNvSpPr>
            <a:spLocks noGrp="1"/>
          </p:cNvSpPr>
          <p:nvPr>
            <p:ph type="title"/>
          </p:nvPr>
        </p:nvSpPr>
        <p:spPr/>
        <p:txBody>
          <a:bodyPr/>
          <a:lstStyle/>
          <a:p>
            <a:r>
              <a:rPr lang="en-US" sz="4800" dirty="0"/>
              <a:t>What Do You Post on Facebook?</a:t>
            </a:r>
          </a:p>
        </p:txBody>
      </p:sp>
      <p:sp>
        <p:nvSpPr>
          <p:cNvPr id="3" name="Content Placeholder 2">
            <a:extLst>
              <a:ext uri="{FF2B5EF4-FFF2-40B4-BE49-F238E27FC236}">
                <a16:creationId xmlns:a16="http://schemas.microsoft.com/office/drawing/2014/main" id="{65267144-29B7-69CA-89EF-6988C55909AA}"/>
              </a:ext>
            </a:extLst>
          </p:cNvPr>
          <p:cNvSpPr>
            <a:spLocks noGrp="1"/>
          </p:cNvSpPr>
          <p:nvPr>
            <p:ph idx="1"/>
          </p:nvPr>
        </p:nvSpPr>
        <p:spPr>
          <a:xfrm>
            <a:off x="1219200" y="1905000"/>
            <a:ext cx="10363200" cy="4221960"/>
          </a:xfrm>
        </p:spPr>
        <p:txBody>
          <a:bodyPr>
            <a:normAutofit/>
          </a:bodyPr>
          <a:lstStyle/>
          <a:p>
            <a:r>
              <a:rPr lang="en-US" sz="3600" dirty="0"/>
              <a:t>Birthdates</a:t>
            </a:r>
          </a:p>
          <a:p>
            <a:pPr>
              <a:spcBef>
                <a:spcPts val="2500"/>
              </a:spcBef>
            </a:pPr>
            <a:r>
              <a:rPr lang="en-US" sz="3600" dirty="0"/>
              <a:t>Relatives’ names</a:t>
            </a:r>
          </a:p>
          <a:p>
            <a:pPr>
              <a:spcBef>
                <a:spcPts val="2500"/>
              </a:spcBef>
            </a:pPr>
            <a:r>
              <a:rPr lang="en-US" sz="3600" dirty="0"/>
              <a:t>Children’s names</a:t>
            </a:r>
          </a:p>
          <a:p>
            <a:pPr>
              <a:spcBef>
                <a:spcPts val="2500"/>
              </a:spcBef>
            </a:pPr>
            <a:r>
              <a:rPr lang="en-US" sz="3600" dirty="0"/>
              <a:t>Pets’ names</a:t>
            </a:r>
          </a:p>
          <a:p>
            <a:pPr>
              <a:spcBef>
                <a:spcPts val="2500"/>
              </a:spcBef>
            </a:pPr>
            <a:r>
              <a:rPr lang="en-US" sz="3600" dirty="0"/>
              <a:t>Vacations</a:t>
            </a:r>
          </a:p>
        </p:txBody>
      </p:sp>
      <p:sp>
        <p:nvSpPr>
          <p:cNvPr id="5" name="TextBox 4">
            <a:extLst>
              <a:ext uri="{FF2B5EF4-FFF2-40B4-BE49-F238E27FC236}">
                <a16:creationId xmlns:a16="http://schemas.microsoft.com/office/drawing/2014/main" id="{73CAC2F0-2DFE-8B48-2DCC-41C4927A8D1E}"/>
              </a:ext>
            </a:extLst>
          </p:cNvPr>
          <p:cNvSpPr txBox="1"/>
          <p:nvPr/>
        </p:nvSpPr>
        <p:spPr>
          <a:xfrm>
            <a:off x="7239000" y="2971800"/>
            <a:ext cx="3733800" cy="1862048"/>
          </a:xfrm>
          <a:prstGeom prst="rect">
            <a:avLst/>
          </a:prstGeom>
          <a:noFill/>
          <a:ln w="76200">
            <a:solidFill>
              <a:schemeClr val="accent2"/>
            </a:solidFill>
          </a:ln>
        </p:spPr>
        <p:txBody>
          <a:bodyPr wrap="square" rtlCol="0">
            <a:spAutoFit/>
          </a:bodyPr>
          <a:lstStyle/>
          <a:p>
            <a:r>
              <a:rPr lang="en-US" sz="11500" b="1" i="1" dirty="0"/>
              <a:t>TMI</a:t>
            </a:r>
          </a:p>
        </p:txBody>
      </p:sp>
    </p:spTree>
    <p:extLst>
      <p:ext uri="{BB962C8B-B14F-4D97-AF65-F5344CB8AC3E}">
        <p14:creationId xmlns:p14="http://schemas.microsoft.com/office/powerpoint/2010/main" val="3154871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0DC36-74EF-81C0-2E7D-97A450AC7163}"/>
              </a:ext>
            </a:extLst>
          </p:cNvPr>
          <p:cNvSpPr>
            <a:spLocks noGrp="1"/>
          </p:cNvSpPr>
          <p:nvPr>
            <p:ph type="title"/>
          </p:nvPr>
        </p:nvSpPr>
        <p:spPr/>
        <p:txBody>
          <a:bodyPr/>
          <a:lstStyle/>
          <a:p>
            <a:r>
              <a:rPr lang="en-US" sz="4800" dirty="0"/>
              <a:t>What’s the Problem?</a:t>
            </a:r>
          </a:p>
        </p:txBody>
      </p:sp>
      <p:sp>
        <p:nvSpPr>
          <p:cNvPr id="3" name="Content Placeholder 2">
            <a:extLst>
              <a:ext uri="{FF2B5EF4-FFF2-40B4-BE49-F238E27FC236}">
                <a16:creationId xmlns:a16="http://schemas.microsoft.com/office/drawing/2014/main" id="{65267144-29B7-69CA-89EF-6988C55909AA}"/>
              </a:ext>
            </a:extLst>
          </p:cNvPr>
          <p:cNvSpPr>
            <a:spLocks noGrp="1"/>
          </p:cNvSpPr>
          <p:nvPr>
            <p:ph idx="1"/>
          </p:nvPr>
        </p:nvSpPr>
        <p:spPr>
          <a:xfrm>
            <a:off x="1219200" y="1905000"/>
            <a:ext cx="10363200" cy="4221960"/>
          </a:xfrm>
        </p:spPr>
        <p:txBody>
          <a:bodyPr>
            <a:normAutofit/>
          </a:bodyPr>
          <a:lstStyle/>
          <a:p>
            <a:r>
              <a:rPr lang="en-US" sz="3600" dirty="0"/>
              <a:t>Hackers can access social media</a:t>
            </a:r>
          </a:p>
          <a:p>
            <a:pPr>
              <a:spcBef>
                <a:spcPts val="2500"/>
              </a:spcBef>
            </a:pPr>
            <a:r>
              <a:rPr lang="en-US" sz="3600" dirty="0"/>
              <a:t>Can develop profiles of you</a:t>
            </a:r>
          </a:p>
          <a:p>
            <a:pPr>
              <a:spcBef>
                <a:spcPts val="2500"/>
              </a:spcBef>
            </a:pPr>
            <a:r>
              <a:rPr lang="en-US" sz="3600" dirty="0"/>
              <a:t>Can possibly guess passwords</a:t>
            </a:r>
          </a:p>
          <a:p>
            <a:pPr>
              <a:spcBef>
                <a:spcPts val="2500"/>
              </a:spcBef>
            </a:pPr>
            <a:r>
              <a:rPr lang="en-US" sz="3600" dirty="0"/>
              <a:t>Spoof messages from relatives</a:t>
            </a:r>
          </a:p>
          <a:p>
            <a:pPr>
              <a:spcBef>
                <a:spcPts val="2500"/>
              </a:spcBef>
            </a:pPr>
            <a:r>
              <a:rPr lang="en-US" sz="3600" dirty="0"/>
              <a:t>Rob your home when you are away</a:t>
            </a:r>
          </a:p>
        </p:txBody>
      </p:sp>
    </p:spTree>
    <p:extLst>
      <p:ext uri="{BB962C8B-B14F-4D97-AF65-F5344CB8AC3E}">
        <p14:creationId xmlns:p14="http://schemas.microsoft.com/office/powerpoint/2010/main" val="35016104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0DC36-74EF-81C0-2E7D-97A450AC7163}"/>
              </a:ext>
            </a:extLst>
          </p:cNvPr>
          <p:cNvSpPr>
            <a:spLocks noGrp="1"/>
          </p:cNvSpPr>
          <p:nvPr>
            <p:ph type="title"/>
          </p:nvPr>
        </p:nvSpPr>
        <p:spPr/>
        <p:txBody>
          <a:bodyPr/>
          <a:lstStyle/>
          <a:p>
            <a:r>
              <a:rPr lang="en-US" sz="4800" dirty="0"/>
              <a:t>What Can We Do?</a:t>
            </a:r>
          </a:p>
        </p:txBody>
      </p:sp>
      <p:sp>
        <p:nvSpPr>
          <p:cNvPr id="3" name="Content Placeholder 2">
            <a:extLst>
              <a:ext uri="{FF2B5EF4-FFF2-40B4-BE49-F238E27FC236}">
                <a16:creationId xmlns:a16="http://schemas.microsoft.com/office/drawing/2014/main" id="{65267144-29B7-69CA-89EF-6988C55909AA}"/>
              </a:ext>
            </a:extLst>
          </p:cNvPr>
          <p:cNvSpPr>
            <a:spLocks noGrp="1"/>
          </p:cNvSpPr>
          <p:nvPr>
            <p:ph idx="1"/>
          </p:nvPr>
        </p:nvSpPr>
        <p:spPr>
          <a:xfrm>
            <a:off x="1219200" y="2133600"/>
            <a:ext cx="10363200" cy="4221960"/>
          </a:xfrm>
        </p:spPr>
        <p:txBody>
          <a:bodyPr>
            <a:normAutofit/>
          </a:bodyPr>
          <a:lstStyle/>
          <a:p>
            <a:r>
              <a:rPr lang="en-US" sz="3600" dirty="0"/>
              <a:t>Have fun on Social Media</a:t>
            </a:r>
          </a:p>
          <a:p>
            <a:pPr>
              <a:spcBef>
                <a:spcPts val="2500"/>
              </a:spcBef>
            </a:pPr>
            <a:r>
              <a:rPr lang="en-US" sz="3600" dirty="0"/>
              <a:t>But limit the personal info you share</a:t>
            </a:r>
          </a:p>
        </p:txBody>
      </p:sp>
    </p:spTree>
    <p:extLst>
      <p:ext uri="{BB962C8B-B14F-4D97-AF65-F5344CB8AC3E}">
        <p14:creationId xmlns:p14="http://schemas.microsoft.com/office/powerpoint/2010/main" val="26639031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D6EE8-EBFE-39B7-F7D3-BE0EBD59701B}"/>
              </a:ext>
            </a:extLst>
          </p:cNvPr>
          <p:cNvSpPr>
            <a:spLocks noGrp="1"/>
          </p:cNvSpPr>
          <p:nvPr>
            <p:ph type="ctrTitle"/>
          </p:nvPr>
        </p:nvSpPr>
        <p:spPr>
          <a:xfrm>
            <a:off x="1187532" y="2441448"/>
            <a:ext cx="10363200" cy="1975104"/>
          </a:xfrm>
        </p:spPr>
        <p:txBody>
          <a:bodyPr anchor="ctr"/>
          <a:lstStyle/>
          <a:p>
            <a:pPr marL="868363" indent="-868363"/>
            <a:r>
              <a:rPr lang="en-US" sz="4800" dirty="0"/>
              <a:t>5. Be wary of </a:t>
            </a:r>
            <a:br>
              <a:rPr lang="en-US" sz="4800" dirty="0"/>
            </a:br>
            <a:r>
              <a:rPr lang="en-US" sz="4800" dirty="0"/>
              <a:t>Social Media</a:t>
            </a:r>
          </a:p>
        </p:txBody>
      </p:sp>
      <p:sp>
        <p:nvSpPr>
          <p:cNvPr id="3" name="Subtitle 2">
            <a:extLst>
              <a:ext uri="{FF2B5EF4-FFF2-40B4-BE49-F238E27FC236}">
                <a16:creationId xmlns:a16="http://schemas.microsoft.com/office/drawing/2014/main" id="{A40048B1-751F-2708-DD8C-A400CBA6C6B4}"/>
              </a:ext>
            </a:extLst>
          </p:cNvPr>
          <p:cNvSpPr>
            <a:spLocks noGrp="1"/>
          </p:cNvSpPr>
          <p:nvPr>
            <p:ph type="subTitle" idx="1"/>
          </p:nvPr>
        </p:nvSpPr>
        <p:spPr>
          <a:xfrm>
            <a:off x="1187532" y="381000"/>
            <a:ext cx="10363200" cy="1508760"/>
          </a:xfrm>
        </p:spPr>
        <p:txBody>
          <a:bodyPr/>
          <a:lstStyle/>
          <a:p>
            <a:endParaRPr lang="en-US"/>
          </a:p>
        </p:txBody>
      </p:sp>
    </p:spTree>
    <p:extLst>
      <p:ext uri="{BB962C8B-B14F-4D97-AF65-F5344CB8AC3E}">
        <p14:creationId xmlns:p14="http://schemas.microsoft.com/office/powerpoint/2010/main" val="32267180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1F50344-226F-AF29-D504-0E0E76C5DCE1}"/>
              </a:ext>
            </a:extLst>
          </p:cNvPr>
          <p:cNvSpPr txBox="1"/>
          <p:nvPr/>
        </p:nvSpPr>
        <p:spPr>
          <a:xfrm>
            <a:off x="4038600" y="1851645"/>
            <a:ext cx="4114800" cy="3154710"/>
          </a:xfrm>
          <a:prstGeom prst="rect">
            <a:avLst/>
          </a:prstGeom>
          <a:noFill/>
        </p:spPr>
        <p:txBody>
          <a:bodyPr wrap="square" rtlCol="0" anchor="ctr">
            <a:spAutoFit/>
          </a:bodyPr>
          <a:lstStyle/>
          <a:p>
            <a:pPr algn="ctr"/>
            <a:r>
              <a:rPr lang="en-US" sz="19900" dirty="0"/>
              <a:t>4</a:t>
            </a:r>
          </a:p>
        </p:txBody>
      </p:sp>
    </p:spTree>
    <p:extLst>
      <p:ext uri="{BB962C8B-B14F-4D97-AF65-F5344CB8AC3E}">
        <p14:creationId xmlns:p14="http://schemas.microsoft.com/office/powerpoint/2010/main" val="3448755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B2BC362-EBD3-4186-8EC8-B67285640343}" type="slidenum">
              <a:rPr lang="en-US" smtClean="0">
                <a:solidFill>
                  <a:srgbClr val="D6ECFF"/>
                </a:solidFill>
              </a:rPr>
              <a:pPr/>
              <a:t>38</a:t>
            </a:fld>
            <a:endParaRPr lang="en-US">
              <a:solidFill>
                <a:srgbClr val="D6ECFF"/>
              </a:solidFill>
            </a:endParaRPr>
          </a:p>
        </p:txBody>
      </p:sp>
      <p:pic>
        <p:nvPicPr>
          <p:cNvPr id="5" name="Picture 4"/>
          <p:cNvPicPr>
            <a:picLocks noChangeAspect="1"/>
          </p:cNvPicPr>
          <p:nvPr/>
        </p:nvPicPr>
        <p:blipFill>
          <a:blip r:embed="rId3"/>
          <a:stretch>
            <a:fillRect/>
          </a:stretch>
        </p:blipFill>
        <p:spPr>
          <a:xfrm>
            <a:off x="3581400" y="517833"/>
            <a:ext cx="5765448" cy="6081404"/>
          </a:xfrm>
          <a:prstGeom prst="rect">
            <a:avLst/>
          </a:prstGeom>
        </p:spPr>
      </p:pic>
      <p:pic>
        <p:nvPicPr>
          <p:cNvPr id="6" name="Picture 5"/>
          <p:cNvPicPr>
            <a:picLocks noChangeAspect="1"/>
          </p:cNvPicPr>
          <p:nvPr/>
        </p:nvPicPr>
        <p:blipFill rotWithShape="1">
          <a:blip r:embed="rId4"/>
          <a:srcRect b="13333"/>
          <a:stretch/>
        </p:blipFill>
        <p:spPr>
          <a:xfrm>
            <a:off x="6553201" y="1524001"/>
            <a:ext cx="3769065" cy="4084151"/>
          </a:xfrm>
          <a:prstGeom prst="rect">
            <a:avLst/>
          </a:prstGeom>
        </p:spPr>
      </p:pic>
      <p:sp>
        <p:nvSpPr>
          <p:cNvPr id="7" name="TextBox 6"/>
          <p:cNvSpPr txBox="1"/>
          <p:nvPr/>
        </p:nvSpPr>
        <p:spPr>
          <a:xfrm>
            <a:off x="1676400" y="5643919"/>
            <a:ext cx="2667000" cy="461665"/>
          </a:xfrm>
          <a:prstGeom prst="rect">
            <a:avLst/>
          </a:prstGeom>
          <a:noFill/>
        </p:spPr>
        <p:txBody>
          <a:bodyPr wrap="square" rtlCol="0">
            <a:spAutoFit/>
          </a:bodyPr>
          <a:lstStyle/>
          <a:p>
            <a:pPr algn="ctr"/>
            <a:r>
              <a:rPr lang="en-US" sz="2400" dirty="0"/>
              <a:t>John Podesta</a:t>
            </a:r>
          </a:p>
        </p:txBody>
      </p:sp>
      <p:sp>
        <p:nvSpPr>
          <p:cNvPr id="8" name="TextBox 7"/>
          <p:cNvSpPr txBox="1"/>
          <p:nvPr/>
        </p:nvSpPr>
        <p:spPr>
          <a:xfrm>
            <a:off x="7162800" y="5642029"/>
            <a:ext cx="2667000" cy="461665"/>
          </a:xfrm>
          <a:prstGeom prst="rect">
            <a:avLst/>
          </a:prstGeom>
          <a:noFill/>
        </p:spPr>
        <p:txBody>
          <a:bodyPr wrap="square" rtlCol="0">
            <a:spAutoFit/>
          </a:bodyPr>
          <a:lstStyle/>
          <a:p>
            <a:pPr algn="ctr"/>
            <a:r>
              <a:rPr lang="en-US" sz="2400" dirty="0"/>
              <a:t>Hillary Clinton</a:t>
            </a:r>
          </a:p>
        </p:txBody>
      </p:sp>
    </p:spTree>
    <p:extLst>
      <p:ext uri="{BB962C8B-B14F-4D97-AF65-F5344CB8AC3E}">
        <p14:creationId xmlns:p14="http://schemas.microsoft.com/office/powerpoint/2010/main" val="42416890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22222E-6 0 L -0.28195 0.00347 " pathEditMode="relative" rAng="0" ptsTypes="AA">
                                      <p:cBhvr>
                                        <p:cTn id="6" dur="1000" fill="hold"/>
                                        <p:tgtEl>
                                          <p:spTgt spid="5"/>
                                        </p:tgtEl>
                                        <p:attrNameLst>
                                          <p:attrName>ppt_x</p:attrName>
                                          <p:attrName>ppt_y</p:attrName>
                                        </p:attrNameLst>
                                      </p:cBhvr>
                                      <p:rCtr x="-14097" y="162"/>
                                    </p:animMotion>
                                  </p:childTnLst>
                                </p:cTn>
                              </p:par>
                              <p:par>
                                <p:cTn id="7" presetID="6" presetClass="emph" presetSubtype="0" fill="hold" nodeType="withEffect">
                                  <p:stCondLst>
                                    <p:cond delay="0"/>
                                  </p:stCondLst>
                                  <p:childTnLst>
                                    <p:animScale>
                                      <p:cBhvr>
                                        <p:cTn id="8" dur="1000" fill="hold"/>
                                        <p:tgtEl>
                                          <p:spTgt spid="5"/>
                                        </p:tgtEl>
                                      </p:cBhvr>
                                      <p:by x="67000" y="67000"/>
                                    </p:animScale>
                                  </p:childTnLst>
                                </p:cTn>
                              </p:par>
                            </p:childTnLst>
                          </p:cTn>
                        </p:par>
                        <p:par>
                          <p:cTn id="9" fill="hold">
                            <p:stCondLst>
                              <p:cond delay="1000"/>
                            </p:stCondLst>
                            <p:childTnLst>
                              <p:par>
                                <p:cTn id="10" presetID="1"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5F6BD-92BF-E54B-447D-32910AE6616C}"/>
              </a:ext>
            </a:extLst>
          </p:cNvPr>
          <p:cNvSpPr>
            <a:spLocks noGrp="1"/>
          </p:cNvSpPr>
          <p:nvPr>
            <p:ph type="title"/>
          </p:nvPr>
        </p:nvSpPr>
        <p:spPr/>
        <p:txBody>
          <a:bodyPr/>
          <a:lstStyle/>
          <a:p>
            <a:r>
              <a:rPr lang="en-US" sz="4800" dirty="0"/>
              <a:t>Computer Security</a:t>
            </a:r>
          </a:p>
        </p:txBody>
      </p:sp>
      <p:sp>
        <p:nvSpPr>
          <p:cNvPr id="3" name="Content Placeholder 2">
            <a:extLst>
              <a:ext uri="{FF2B5EF4-FFF2-40B4-BE49-F238E27FC236}">
                <a16:creationId xmlns:a16="http://schemas.microsoft.com/office/drawing/2014/main" id="{2BC09CE8-603C-0CC0-F1BB-C6C65CB181D0}"/>
              </a:ext>
            </a:extLst>
          </p:cNvPr>
          <p:cNvSpPr>
            <a:spLocks noGrp="1"/>
          </p:cNvSpPr>
          <p:nvPr>
            <p:ph idx="1"/>
          </p:nvPr>
        </p:nvSpPr>
        <p:spPr/>
        <p:txBody>
          <a:bodyPr>
            <a:normAutofit/>
          </a:bodyPr>
          <a:lstStyle/>
          <a:p>
            <a:r>
              <a:rPr lang="en-US" sz="3600" dirty="0"/>
              <a:t>Security versus Convenience</a:t>
            </a:r>
          </a:p>
          <a:p>
            <a:pPr lvl="1"/>
            <a:r>
              <a:rPr lang="en-US" sz="3200" b="1" i="1" dirty="0"/>
              <a:t>You can’t have both</a:t>
            </a:r>
          </a:p>
          <a:p>
            <a:pPr>
              <a:spcBef>
                <a:spcPts val="2500"/>
              </a:spcBef>
            </a:pPr>
            <a:r>
              <a:rPr lang="en-US" sz="3600" dirty="0"/>
              <a:t>30+ Ways to Protect Yourself and Your Data</a:t>
            </a:r>
          </a:p>
          <a:p>
            <a:pPr>
              <a:spcBef>
                <a:spcPts val="2500"/>
              </a:spcBef>
            </a:pPr>
            <a:r>
              <a:rPr lang="en-US" sz="3600" dirty="0"/>
              <a:t>These are just the Top Ten</a:t>
            </a:r>
          </a:p>
        </p:txBody>
      </p:sp>
    </p:spTree>
    <p:extLst>
      <p:ext uri="{BB962C8B-B14F-4D97-AF65-F5344CB8AC3E}">
        <p14:creationId xmlns:p14="http://schemas.microsoft.com/office/powerpoint/2010/main" val="319077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Anything wrong with this email?</a:t>
            </a:r>
          </a:p>
        </p:txBody>
      </p:sp>
    </p:spTree>
    <p:extLst>
      <p:ext uri="{BB962C8B-B14F-4D97-AF65-F5344CB8AC3E}">
        <p14:creationId xmlns:p14="http://schemas.microsoft.com/office/powerpoint/2010/main" val="32281981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2209800" y="381001"/>
            <a:ext cx="8001000" cy="61863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Verdana"/>
                <a:ea typeface="+mn-ea"/>
                <a:cs typeface="+mn-cs"/>
              </a:rPr>
              <a:t>From: Google &lt;no-reply@accounts.googlemail.com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Verdana"/>
                <a:ea typeface="+mn-ea"/>
                <a:cs typeface="+mn-cs"/>
              </a:rPr>
              <a:t>Date: March 19, 2016 at 4:34:30 AM EDT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Verdana"/>
                <a:ea typeface="+mn-ea"/>
                <a:cs typeface="+mn-cs"/>
              </a:rPr>
              <a:t>To: </a:t>
            </a:r>
            <a:r>
              <a:rPr kumimoji="0" lang="en-US" sz="1800" b="0" i="0" u="none" strike="noStrike" kern="1200" cap="none" spc="0" normalizeH="0" baseline="0" noProof="0" dirty="0">
                <a:ln>
                  <a:noFill/>
                </a:ln>
                <a:solidFill>
                  <a:prstClr val="black"/>
                </a:solidFill>
                <a:effectLst/>
                <a:uLnTx/>
                <a:uFillTx/>
                <a:latin typeface="Verdana"/>
                <a:ea typeface="+mn-ea"/>
                <a:cs typeface="+mn-cs"/>
                <a:hlinkClick r:id="rId3"/>
              </a:rPr>
              <a:t>jpodesta@gmail.com</a:t>
            </a:r>
            <a:endParaRPr kumimoji="0" lang="en-US" sz="1800" b="0" i="0" u="none" strike="noStrike" kern="1200" cap="none" spc="0" normalizeH="0" baseline="0" noProof="0" dirty="0">
              <a:ln>
                <a:noFill/>
              </a:ln>
              <a:solidFill>
                <a:prstClr val="black"/>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Verdana"/>
                <a:ea typeface="+mn-ea"/>
                <a:cs typeface="+mn-cs"/>
              </a:rPr>
              <a:t>Subject: *Someone has your password*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Verdana"/>
                <a:ea typeface="+mn-ea"/>
                <a:cs typeface="+mn-cs"/>
              </a:rPr>
              <a:t>Someone has your password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Verdana"/>
                <a:ea typeface="+mn-ea"/>
                <a:cs typeface="+mn-cs"/>
              </a:rPr>
              <a:t>Hi John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Verdana"/>
                <a:ea typeface="+mn-ea"/>
                <a:cs typeface="+mn-cs"/>
              </a:rPr>
              <a:t>Someone just used your password to try to sign in to your account </a:t>
            </a:r>
            <a:r>
              <a:rPr kumimoji="0" lang="en-US" sz="1800" b="0" i="0" u="none" strike="noStrike" kern="1200" cap="none" spc="0" normalizeH="0" baseline="0" noProof="0" dirty="0">
                <a:ln>
                  <a:noFill/>
                </a:ln>
                <a:solidFill>
                  <a:prstClr val="black"/>
                </a:solidFill>
                <a:effectLst/>
                <a:uLnTx/>
                <a:uFillTx/>
                <a:latin typeface="Verdana"/>
                <a:ea typeface="+mn-ea"/>
                <a:cs typeface="+mn-cs"/>
                <a:hlinkClick r:id="rId3"/>
              </a:rPr>
              <a:t>jpodesta@gmail.com</a:t>
            </a:r>
            <a:r>
              <a:rPr kumimoji="0" lang="en-US" sz="1800" b="0" i="0" u="none" strike="noStrike" kern="1200" cap="none" spc="0" normalizeH="0" baseline="0" noProof="0" dirty="0">
                <a:ln>
                  <a:noFill/>
                </a:ln>
                <a:solidFill>
                  <a:prstClr val="black"/>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Verdana"/>
                <a:ea typeface="+mn-ea"/>
                <a:cs typeface="+mn-cs"/>
              </a:rPr>
              <a:t>Details: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Verdana"/>
                <a:ea typeface="+mn-ea"/>
                <a:cs typeface="+mn-cs"/>
              </a:rPr>
              <a:t>Saturday, 19 March, 8:34:30 UTC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Verdana"/>
                <a:ea typeface="+mn-ea"/>
                <a:cs typeface="+mn-cs"/>
              </a:rPr>
              <a:t>IP Address: 134.249.139.239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Verdana"/>
                <a:ea typeface="+mn-ea"/>
                <a:cs typeface="+mn-cs"/>
              </a:rPr>
              <a:t>Location: Ukraine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Verdana"/>
                <a:ea typeface="+mn-ea"/>
                <a:cs typeface="+mn-cs"/>
              </a:rPr>
              <a:t>Google stopped this sign-in attempt. You should change your password immediately.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Verdana"/>
                <a:ea typeface="+mn-ea"/>
                <a:cs typeface="+mn-cs"/>
              </a:rPr>
              <a:t>CHANGE PASSWORD </a:t>
            </a:r>
            <a:r>
              <a:rPr kumimoji="0" lang="en-US" sz="1800" b="0" i="0" u="none" strike="noStrike" kern="1200" cap="none" spc="0" normalizeH="0" baseline="0" noProof="0" dirty="0">
                <a:ln>
                  <a:noFill/>
                </a:ln>
                <a:solidFill>
                  <a:prstClr val="black"/>
                </a:solidFill>
                <a:effectLst/>
                <a:uLnTx/>
                <a:uFillTx/>
                <a:latin typeface="Verdana"/>
                <a:ea typeface="+mn-ea"/>
                <a:cs typeface="+mn-cs"/>
                <a:hlinkClick r:id="rId4"/>
              </a:rPr>
              <a:t>https://bit.ly/1PibSU0</a:t>
            </a:r>
            <a:endParaRPr kumimoji="0" lang="en-US" sz="1800" b="0" i="0" u="none" strike="noStrike" kern="1200" cap="none" spc="0" normalizeH="0" baseline="0" noProof="0" dirty="0">
              <a:ln>
                <a:noFill/>
              </a:ln>
              <a:solidFill>
                <a:prstClr val="black"/>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Verdana"/>
                <a:ea typeface="+mn-ea"/>
                <a:cs typeface="+mn-cs"/>
              </a:rPr>
              <a:t>Best,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Verdana"/>
                <a:ea typeface="+mn-ea"/>
                <a:cs typeface="+mn-cs"/>
              </a:rPr>
              <a:t>The Gmail Team</a:t>
            </a:r>
          </a:p>
        </p:txBody>
      </p:sp>
    </p:spTree>
    <p:extLst>
      <p:ext uri="{BB962C8B-B14F-4D97-AF65-F5344CB8AC3E}">
        <p14:creationId xmlns:p14="http://schemas.microsoft.com/office/powerpoint/2010/main" val="17335981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2133600" y="1295401"/>
            <a:ext cx="8001000" cy="3693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Verdana"/>
                <a:ea typeface="+mn-ea"/>
                <a:cs typeface="+mn-cs"/>
              </a:rPr>
              <a:t>Subject: Re: Some has your password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Verdana"/>
                <a:ea typeface="+mn-ea"/>
                <a:cs typeface="+mn-cs"/>
              </a:rPr>
              <a:t>Sara,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Verdana"/>
                <a:ea typeface="+mn-ea"/>
                <a:cs typeface="+mn-cs"/>
              </a:rPr>
              <a:t>This is a legitimate email. John needs to change his password immediately and ensure that two-factor authentication is turned on his account.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Verdana"/>
                <a:ea typeface="+mn-ea"/>
                <a:cs typeface="+mn-cs"/>
              </a:rPr>
              <a:t>He can go to this link: </a:t>
            </a:r>
            <a:r>
              <a:rPr kumimoji="0" lang="en-US" sz="1800" b="0" i="0" u="none" strike="noStrike" kern="1200" cap="none" spc="0" normalizeH="0" baseline="0" noProof="0" dirty="0">
                <a:ln>
                  <a:noFill/>
                </a:ln>
                <a:solidFill>
                  <a:prstClr val="black"/>
                </a:solidFill>
                <a:effectLst/>
                <a:uLnTx/>
                <a:uFillTx/>
                <a:latin typeface="Verdana"/>
                <a:ea typeface="+mn-ea"/>
                <a:cs typeface="+mn-cs"/>
                <a:hlinkClick r:id="rId3"/>
              </a:rPr>
              <a:t>https://myaccount.goog.e.com/security</a:t>
            </a:r>
            <a:r>
              <a:rPr kumimoji="0" lang="en-US" sz="1800" b="0" i="0" u="none" strike="noStrike" kern="1200" cap="none" spc="0" normalizeH="0" baseline="0" noProof="0" dirty="0">
                <a:ln>
                  <a:noFill/>
                </a:ln>
                <a:solidFill>
                  <a:prstClr val="black"/>
                </a:solidFill>
                <a:effectLst/>
                <a:uLnTx/>
                <a:uFillTx/>
                <a:latin typeface="Verdana"/>
                <a:ea typeface="+mn-ea"/>
                <a:cs typeface="+mn-cs"/>
              </a:rPr>
              <a:t> to do both. It is absolutely imperative that this is done ASAP.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Verdana"/>
                <a:ea typeface="+mn-ea"/>
                <a:cs typeface="+mn-cs"/>
              </a:rPr>
              <a:t>If you or he has any questions, please reach out to me at 410-562-9762.</a:t>
            </a:r>
          </a:p>
        </p:txBody>
      </p:sp>
      <p:sp>
        <p:nvSpPr>
          <p:cNvPr id="3" name="Callout: Line 2"/>
          <p:cNvSpPr/>
          <p:nvPr/>
        </p:nvSpPr>
        <p:spPr>
          <a:xfrm>
            <a:off x="3429000" y="1752600"/>
            <a:ext cx="990600" cy="457200"/>
          </a:xfrm>
          <a:prstGeom prst="borderCallout1">
            <a:avLst>
              <a:gd name="adj1" fmla="val 56250"/>
              <a:gd name="adj2" fmla="val -2564"/>
              <a:gd name="adj3" fmla="val 162500"/>
              <a:gd name="adj4" fmla="val -36890"/>
            </a:avLst>
          </a:prstGeom>
          <a:solidFill>
            <a:schemeClr val="tx1"/>
          </a:solidFill>
          <a:ln w="38100">
            <a:solidFill>
              <a:srgbClr val="C00000"/>
            </a:solidFill>
            <a:headEnd type="none"/>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omic Sans MS" panose="030F0702030302020204" pitchFamily="66" charset="0"/>
                <a:ea typeface="+mn-ea"/>
                <a:cs typeface="+mn-cs"/>
              </a:rPr>
              <a:t>NOT</a:t>
            </a:r>
          </a:p>
        </p:txBody>
      </p:sp>
      <p:cxnSp>
        <p:nvCxnSpPr>
          <p:cNvPr id="5" name="Straight Connector 4"/>
          <p:cNvCxnSpPr/>
          <p:nvPr/>
        </p:nvCxnSpPr>
        <p:spPr>
          <a:xfrm>
            <a:off x="2209800" y="2743200"/>
            <a:ext cx="30480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4360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2209800" y="381001"/>
            <a:ext cx="8001000" cy="61863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Verdana"/>
                <a:ea typeface="+mn-ea"/>
                <a:cs typeface="+mn-cs"/>
              </a:rPr>
              <a:t>From: Google &lt;no-reply@accounts.googlemail.com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Verdana"/>
                <a:ea typeface="+mn-ea"/>
                <a:cs typeface="+mn-cs"/>
              </a:rPr>
              <a:t>Date: March 19, 2016 at 4:34:30 AM EDT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Verdana"/>
                <a:ea typeface="+mn-ea"/>
                <a:cs typeface="+mn-cs"/>
              </a:rPr>
              <a:t>To: </a:t>
            </a:r>
            <a:r>
              <a:rPr kumimoji="0" lang="en-US" sz="1800" b="0" i="0" u="none" strike="noStrike" kern="1200" cap="none" spc="0" normalizeH="0" baseline="0" noProof="0" dirty="0">
                <a:ln>
                  <a:noFill/>
                </a:ln>
                <a:solidFill>
                  <a:prstClr val="black"/>
                </a:solidFill>
                <a:effectLst/>
                <a:uLnTx/>
                <a:uFillTx/>
                <a:latin typeface="Verdana"/>
                <a:ea typeface="+mn-ea"/>
                <a:cs typeface="+mn-cs"/>
                <a:hlinkClick r:id="rId3"/>
              </a:rPr>
              <a:t>jpodesta@gmail.com</a:t>
            </a:r>
            <a:endParaRPr kumimoji="0" lang="en-US" sz="1800" b="0" i="0" u="none" strike="noStrike" kern="1200" cap="none" spc="0" normalizeH="0" baseline="0" noProof="0" dirty="0">
              <a:ln>
                <a:noFill/>
              </a:ln>
              <a:solidFill>
                <a:prstClr val="black"/>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Verdana"/>
                <a:ea typeface="+mn-ea"/>
                <a:cs typeface="+mn-cs"/>
              </a:rPr>
              <a:t>Subject: *Someone has your password*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Verdana"/>
                <a:ea typeface="+mn-ea"/>
                <a:cs typeface="+mn-cs"/>
              </a:rPr>
              <a:t>Someone has your password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Verdana"/>
                <a:ea typeface="+mn-ea"/>
                <a:cs typeface="+mn-cs"/>
              </a:rPr>
              <a:t>Hi John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Verdana"/>
                <a:ea typeface="+mn-ea"/>
                <a:cs typeface="+mn-cs"/>
              </a:rPr>
              <a:t>Someone just used your password to try to sign in to your account </a:t>
            </a:r>
            <a:r>
              <a:rPr kumimoji="0" lang="en-US" sz="1800" b="0" i="0" u="none" strike="noStrike" kern="1200" cap="none" spc="0" normalizeH="0" baseline="0" noProof="0" dirty="0">
                <a:ln>
                  <a:noFill/>
                </a:ln>
                <a:solidFill>
                  <a:prstClr val="black"/>
                </a:solidFill>
                <a:effectLst/>
                <a:uLnTx/>
                <a:uFillTx/>
                <a:latin typeface="Verdana"/>
                <a:ea typeface="+mn-ea"/>
                <a:cs typeface="+mn-cs"/>
                <a:hlinkClick r:id="rId3"/>
              </a:rPr>
              <a:t>jpodesta@gmail.com</a:t>
            </a:r>
            <a:r>
              <a:rPr kumimoji="0" lang="en-US" sz="1800" b="0" i="0" u="none" strike="noStrike" kern="1200" cap="none" spc="0" normalizeH="0" baseline="0" noProof="0" dirty="0">
                <a:ln>
                  <a:noFill/>
                </a:ln>
                <a:solidFill>
                  <a:prstClr val="black"/>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Verdana"/>
                <a:ea typeface="+mn-ea"/>
                <a:cs typeface="+mn-cs"/>
              </a:rPr>
              <a:t>Details: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Verdana"/>
                <a:ea typeface="+mn-ea"/>
                <a:cs typeface="+mn-cs"/>
              </a:rPr>
              <a:t>Saturday, 19 March, 8:34:30 UTC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Verdana"/>
                <a:ea typeface="+mn-ea"/>
                <a:cs typeface="+mn-cs"/>
              </a:rPr>
              <a:t>IP Address: 134.249.139.239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Verdana"/>
                <a:ea typeface="+mn-ea"/>
                <a:cs typeface="+mn-cs"/>
              </a:rPr>
              <a:t>Location: Ukraine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Verdana"/>
                <a:ea typeface="+mn-ea"/>
                <a:cs typeface="+mn-cs"/>
              </a:rPr>
              <a:t>Google stopped this sign-in attempt. You should change your password immediately.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Verdana"/>
                <a:ea typeface="+mn-ea"/>
                <a:cs typeface="+mn-cs"/>
              </a:rPr>
              <a:t>CHANGE PASSWORD </a:t>
            </a:r>
            <a:r>
              <a:rPr kumimoji="0" lang="en-US" sz="1800" b="0" i="0" u="none" strike="noStrike" kern="1200" cap="none" spc="0" normalizeH="0" baseline="0" noProof="0" dirty="0">
                <a:ln>
                  <a:noFill/>
                </a:ln>
                <a:solidFill>
                  <a:prstClr val="black"/>
                </a:solidFill>
                <a:effectLst/>
                <a:uLnTx/>
                <a:uFillTx/>
                <a:latin typeface="Verdana"/>
                <a:ea typeface="+mn-ea"/>
                <a:cs typeface="+mn-cs"/>
                <a:hlinkClick r:id="rId4"/>
              </a:rPr>
              <a:t>https://bit.ly/1PibSU0</a:t>
            </a:r>
            <a:endParaRPr kumimoji="0" lang="en-US" sz="1800" b="0" i="0" u="none" strike="noStrike" kern="1200" cap="none" spc="0" normalizeH="0" baseline="0" noProof="0" dirty="0">
              <a:ln>
                <a:noFill/>
              </a:ln>
              <a:solidFill>
                <a:prstClr val="black"/>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Verdana"/>
                <a:ea typeface="+mn-ea"/>
                <a:cs typeface="+mn-cs"/>
              </a:rPr>
              <a:t>Best,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Verdana"/>
                <a:ea typeface="+mn-ea"/>
                <a:cs typeface="+mn-cs"/>
              </a:rPr>
              <a:t>The Gmail Team</a:t>
            </a:r>
          </a:p>
        </p:txBody>
      </p:sp>
      <p:sp>
        <p:nvSpPr>
          <p:cNvPr id="3" name="Oval 2">
            <a:extLst>
              <a:ext uri="{FF2B5EF4-FFF2-40B4-BE49-F238E27FC236}">
                <a16:creationId xmlns:a16="http://schemas.microsoft.com/office/drawing/2014/main" id="{8AEECE6A-A280-4856-A44D-80EE7FCBFC87}"/>
              </a:ext>
            </a:extLst>
          </p:cNvPr>
          <p:cNvSpPr/>
          <p:nvPr/>
        </p:nvSpPr>
        <p:spPr>
          <a:xfrm>
            <a:off x="4114800" y="4953000"/>
            <a:ext cx="3810000" cy="1143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Tree>
    <p:extLst>
      <p:ext uri="{BB962C8B-B14F-4D97-AF65-F5344CB8AC3E}">
        <p14:creationId xmlns:p14="http://schemas.microsoft.com/office/powerpoint/2010/main" val="2410641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b="1" dirty="0">
                <a:solidFill>
                  <a:schemeClr val="accent4">
                    <a:lumMod val="20000"/>
                    <a:lumOff val="80000"/>
                  </a:schemeClr>
                </a:solidFill>
              </a:rPr>
              <a:t>“Phishing”</a:t>
            </a:r>
          </a:p>
        </p:txBody>
      </p:sp>
      <p:sp>
        <p:nvSpPr>
          <p:cNvPr id="3" name="Content Placeholder 2"/>
          <p:cNvSpPr>
            <a:spLocks noGrp="1"/>
          </p:cNvSpPr>
          <p:nvPr>
            <p:ph idx="1"/>
          </p:nvPr>
        </p:nvSpPr>
        <p:spPr>
          <a:xfrm>
            <a:off x="1219200" y="1981200"/>
            <a:ext cx="8686800" cy="3505200"/>
          </a:xfrm>
        </p:spPr>
        <p:txBody>
          <a:bodyPr>
            <a:normAutofit/>
          </a:bodyPr>
          <a:lstStyle/>
          <a:p>
            <a:pPr>
              <a:spcBef>
                <a:spcPts val="2400"/>
              </a:spcBef>
            </a:pPr>
            <a:r>
              <a:rPr lang="en-US" sz="3600" dirty="0"/>
              <a:t>Fake Email or Web sites</a:t>
            </a:r>
          </a:p>
          <a:p>
            <a:pPr>
              <a:spcBef>
                <a:spcPts val="2400"/>
              </a:spcBef>
            </a:pPr>
            <a:r>
              <a:rPr lang="en-US" sz="3600" dirty="0"/>
              <a:t>Tricks Internet users to reveal:</a:t>
            </a:r>
          </a:p>
          <a:p>
            <a:pPr lvl="1">
              <a:spcBef>
                <a:spcPts val="1200"/>
              </a:spcBef>
            </a:pPr>
            <a:r>
              <a:rPr lang="en-US" sz="3200" dirty="0"/>
              <a:t>Credit card, Social Security numbers, etc.</a:t>
            </a:r>
          </a:p>
          <a:p>
            <a:pPr lvl="1">
              <a:spcBef>
                <a:spcPts val="2400"/>
              </a:spcBef>
            </a:pPr>
            <a:endParaRPr lang="en-US" sz="3200" dirty="0"/>
          </a:p>
        </p:txBody>
      </p:sp>
      <p:sp>
        <p:nvSpPr>
          <p:cNvPr id="5" name="Slide Number Placeholder 4"/>
          <p:cNvSpPr>
            <a:spLocks noGrp="1"/>
          </p:cNvSpPr>
          <p:nvPr>
            <p:ph type="sldNum" sz="quarter" idx="12"/>
          </p:nvPr>
        </p:nvSpPr>
        <p:spPr/>
        <p:txBody>
          <a:bodyPr/>
          <a:lstStyle/>
          <a:p>
            <a:fld id="{3C5A0288-DE65-4327-81AA-3D0ED474C7D0}" type="slidenum">
              <a:rPr lang="en-US" smtClean="0"/>
              <a:pPr/>
              <a:t>43</a:t>
            </a:fld>
            <a:endParaRPr lang="en-US" dirty="0"/>
          </a:p>
        </p:txBody>
      </p:sp>
    </p:spTree>
    <p:custDataLst>
      <p:tags r:id="rId1"/>
    </p:custDataLst>
    <p:extLst>
      <p:ext uri="{BB962C8B-B14F-4D97-AF65-F5344CB8AC3E}">
        <p14:creationId xmlns:p14="http://schemas.microsoft.com/office/powerpoint/2010/main" val="36277042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E7A36-BF11-DEFB-A030-BD4050DDBC8F}"/>
              </a:ext>
            </a:extLst>
          </p:cNvPr>
          <p:cNvSpPr>
            <a:spLocks noGrp="1"/>
          </p:cNvSpPr>
          <p:nvPr>
            <p:ph type="title"/>
          </p:nvPr>
        </p:nvSpPr>
        <p:spPr/>
        <p:txBody>
          <a:bodyPr/>
          <a:lstStyle/>
          <a:p>
            <a:r>
              <a:rPr lang="en-US" dirty="0"/>
              <a:t>Is This Text Message From Netflix?</a:t>
            </a:r>
          </a:p>
        </p:txBody>
      </p:sp>
      <p:pic>
        <p:nvPicPr>
          <p:cNvPr id="3" name="Picture 2">
            <a:extLst>
              <a:ext uri="{FF2B5EF4-FFF2-40B4-BE49-F238E27FC236}">
                <a16:creationId xmlns:a16="http://schemas.microsoft.com/office/drawing/2014/main" id="{9AC4CA96-A512-7D8B-ABE7-B32F9CFE2B96}"/>
              </a:ext>
            </a:extLst>
          </p:cNvPr>
          <p:cNvPicPr>
            <a:picLocks noChangeAspect="1"/>
          </p:cNvPicPr>
          <p:nvPr/>
        </p:nvPicPr>
        <p:blipFill>
          <a:blip r:embed="rId2"/>
          <a:stretch>
            <a:fillRect/>
          </a:stretch>
        </p:blipFill>
        <p:spPr>
          <a:xfrm>
            <a:off x="1473200" y="1455367"/>
            <a:ext cx="9245600" cy="5092700"/>
          </a:xfrm>
          <a:prstGeom prst="rect">
            <a:avLst/>
          </a:prstGeom>
        </p:spPr>
      </p:pic>
      <p:sp>
        <p:nvSpPr>
          <p:cNvPr id="4" name="Oval 3">
            <a:extLst>
              <a:ext uri="{FF2B5EF4-FFF2-40B4-BE49-F238E27FC236}">
                <a16:creationId xmlns:a16="http://schemas.microsoft.com/office/drawing/2014/main" id="{932887A6-9D3C-04C9-83E1-3B7C1A250908}"/>
              </a:ext>
            </a:extLst>
          </p:cNvPr>
          <p:cNvSpPr/>
          <p:nvPr/>
        </p:nvSpPr>
        <p:spPr>
          <a:xfrm>
            <a:off x="3429000" y="4191000"/>
            <a:ext cx="3505200" cy="990600"/>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3C652B36-6FB5-85B9-9553-FF4019D74620}"/>
              </a:ext>
            </a:extLst>
          </p:cNvPr>
          <p:cNvSpPr/>
          <p:nvPr/>
        </p:nvSpPr>
        <p:spPr>
          <a:xfrm>
            <a:off x="1473200" y="5531190"/>
            <a:ext cx="3505200" cy="990600"/>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2544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ocker Ransomware Message Example">
            <a:extLst>
              <a:ext uri="{FF2B5EF4-FFF2-40B4-BE49-F238E27FC236}">
                <a16:creationId xmlns:a16="http://schemas.microsoft.com/office/drawing/2014/main" id="{2DF1ABCE-B3B8-5E17-B64C-4A0A5CDD86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793" y="0"/>
            <a:ext cx="1185241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33800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D6EE8-EBFE-39B7-F7D3-BE0EBD59701B}"/>
              </a:ext>
            </a:extLst>
          </p:cNvPr>
          <p:cNvSpPr>
            <a:spLocks noGrp="1"/>
          </p:cNvSpPr>
          <p:nvPr>
            <p:ph type="ctrTitle"/>
          </p:nvPr>
        </p:nvSpPr>
        <p:spPr>
          <a:xfrm>
            <a:off x="1187532" y="2441448"/>
            <a:ext cx="10363200" cy="1975104"/>
          </a:xfrm>
        </p:spPr>
        <p:txBody>
          <a:bodyPr anchor="ctr"/>
          <a:lstStyle/>
          <a:p>
            <a:pPr marL="868363" indent="-868363"/>
            <a:r>
              <a:rPr lang="en-US" sz="4800" dirty="0"/>
              <a:t>4. Be suspicious</a:t>
            </a:r>
          </a:p>
        </p:txBody>
      </p:sp>
      <p:sp>
        <p:nvSpPr>
          <p:cNvPr id="3" name="Subtitle 2">
            <a:extLst>
              <a:ext uri="{FF2B5EF4-FFF2-40B4-BE49-F238E27FC236}">
                <a16:creationId xmlns:a16="http://schemas.microsoft.com/office/drawing/2014/main" id="{A40048B1-751F-2708-DD8C-A400CBA6C6B4}"/>
              </a:ext>
            </a:extLst>
          </p:cNvPr>
          <p:cNvSpPr>
            <a:spLocks noGrp="1"/>
          </p:cNvSpPr>
          <p:nvPr>
            <p:ph type="subTitle" idx="1"/>
          </p:nvPr>
        </p:nvSpPr>
        <p:spPr>
          <a:xfrm>
            <a:off x="1187532" y="381000"/>
            <a:ext cx="10363200" cy="1508760"/>
          </a:xfrm>
        </p:spPr>
        <p:txBody>
          <a:bodyPr/>
          <a:lstStyle/>
          <a:p>
            <a:endParaRPr lang="en-US"/>
          </a:p>
        </p:txBody>
      </p:sp>
    </p:spTree>
    <p:extLst>
      <p:ext uri="{BB962C8B-B14F-4D97-AF65-F5344CB8AC3E}">
        <p14:creationId xmlns:p14="http://schemas.microsoft.com/office/powerpoint/2010/main" val="30448358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1F50344-226F-AF29-D504-0E0E76C5DCE1}"/>
              </a:ext>
            </a:extLst>
          </p:cNvPr>
          <p:cNvSpPr txBox="1"/>
          <p:nvPr/>
        </p:nvSpPr>
        <p:spPr>
          <a:xfrm>
            <a:off x="4038600" y="1851645"/>
            <a:ext cx="4114800" cy="3154710"/>
          </a:xfrm>
          <a:prstGeom prst="rect">
            <a:avLst/>
          </a:prstGeom>
          <a:noFill/>
        </p:spPr>
        <p:txBody>
          <a:bodyPr wrap="square" rtlCol="0" anchor="ctr">
            <a:spAutoFit/>
          </a:bodyPr>
          <a:lstStyle/>
          <a:p>
            <a:pPr algn="ctr"/>
            <a:r>
              <a:rPr lang="en-US" sz="19900" dirty="0"/>
              <a:t>3</a:t>
            </a:r>
          </a:p>
        </p:txBody>
      </p:sp>
    </p:spTree>
    <p:extLst>
      <p:ext uri="{BB962C8B-B14F-4D97-AF65-F5344CB8AC3E}">
        <p14:creationId xmlns:p14="http://schemas.microsoft.com/office/powerpoint/2010/main" val="2519301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annaCry Ransomware">
            <a:extLst>
              <a:ext uri="{FF2B5EF4-FFF2-40B4-BE49-F238E27FC236}">
                <a16:creationId xmlns:a16="http://schemas.microsoft.com/office/drawing/2014/main" id="{A5A238B7-2007-D226-E1A2-1B81B335A0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4278" y="0"/>
            <a:ext cx="908344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91625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1F50344-226F-AF29-D504-0E0E76C5DCE1}"/>
              </a:ext>
            </a:extLst>
          </p:cNvPr>
          <p:cNvSpPr txBox="1"/>
          <p:nvPr/>
        </p:nvSpPr>
        <p:spPr>
          <a:xfrm>
            <a:off x="4038600" y="1851645"/>
            <a:ext cx="4114800" cy="3154710"/>
          </a:xfrm>
          <a:prstGeom prst="rect">
            <a:avLst/>
          </a:prstGeom>
          <a:noFill/>
        </p:spPr>
        <p:txBody>
          <a:bodyPr wrap="square" rtlCol="0" anchor="ctr">
            <a:spAutoFit/>
          </a:bodyPr>
          <a:lstStyle/>
          <a:p>
            <a:pPr algn="ctr"/>
            <a:r>
              <a:rPr lang="en-US" sz="19900" dirty="0"/>
              <a:t>10</a:t>
            </a:r>
          </a:p>
        </p:txBody>
      </p:sp>
    </p:spTree>
    <p:extLst>
      <p:ext uri="{BB962C8B-B14F-4D97-AF65-F5344CB8AC3E}">
        <p14:creationId xmlns:p14="http://schemas.microsoft.com/office/powerpoint/2010/main" val="203652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annaCry Ransomware">
            <a:extLst>
              <a:ext uri="{FF2B5EF4-FFF2-40B4-BE49-F238E27FC236}">
                <a16:creationId xmlns:a16="http://schemas.microsoft.com/office/drawing/2014/main" id="{A5A238B7-2007-D226-E1A2-1B81B335A0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1524000"/>
            <a:ext cx="18288000" cy="1377696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8CE9F55-142D-49E0-A672-5A1C18C3F711}"/>
              </a:ext>
            </a:extLst>
          </p:cNvPr>
          <p:cNvSpPr/>
          <p:nvPr/>
        </p:nvSpPr>
        <p:spPr>
          <a:xfrm>
            <a:off x="0" y="609600"/>
            <a:ext cx="12192000" cy="2209800"/>
          </a:xfrm>
          <a:prstGeom prst="rect">
            <a:avLst/>
          </a:prstGeom>
          <a:noFill/>
          <a:ln w="152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3504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annaCry Ransomware">
            <a:extLst>
              <a:ext uri="{FF2B5EF4-FFF2-40B4-BE49-F238E27FC236}">
                <a16:creationId xmlns:a16="http://schemas.microsoft.com/office/drawing/2014/main" id="{A5A238B7-2007-D226-E1A2-1B81B335A0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6629400"/>
            <a:ext cx="18288000" cy="1377696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8CE9F55-142D-49E0-A672-5A1C18C3F711}"/>
              </a:ext>
            </a:extLst>
          </p:cNvPr>
          <p:cNvSpPr/>
          <p:nvPr/>
        </p:nvSpPr>
        <p:spPr>
          <a:xfrm>
            <a:off x="0" y="3962400"/>
            <a:ext cx="11734800" cy="1905000"/>
          </a:xfrm>
          <a:prstGeom prst="rect">
            <a:avLst/>
          </a:prstGeom>
          <a:noFill/>
          <a:ln w="152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26747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0DC36-74EF-81C0-2E7D-97A450AC7163}"/>
              </a:ext>
            </a:extLst>
          </p:cNvPr>
          <p:cNvSpPr>
            <a:spLocks noGrp="1"/>
          </p:cNvSpPr>
          <p:nvPr>
            <p:ph type="title"/>
          </p:nvPr>
        </p:nvSpPr>
        <p:spPr/>
        <p:txBody>
          <a:bodyPr/>
          <a:lstStyle/>
          <a:p>
            <a:r>
              <a:rPr lang="en-US" sz="4800" dirty="0"/>
              <a:t>What Happened?</a:t>
            </a:r>
          </a:p>
        </p:txBody>
      </p:sp>
      <p:sp>
        <p:nvSpPr>
          <p:cNvPr id="3" name="Content Placeholder 2">
            <a:extLst>
              <a:ext uri="{FF2B5EF4-FFF2-40B4-BE49-F238E27FC236}">
                <a16:creationId xmlns:a16="http://schemas.microsoft.com/office/drawing/2014/main" id="{65267144-29B7-69CA-89EF-6988C55909AA}"/>
              </a:ext>
            </a:extLst>
          </p:cNvPr>
          <p:cNvSpPr>
            <a:spLocks noGrp="1"/>
          </p:cNvSpPr>
          <p:nvPr>
            <p:ph idx="1"/>
          </p:nvPr>
        </p:nvSpPr>
        <p:spPr>
          <a:xfrm>
            <a:off x="1219200" y="2133600"/>
            <a:ext cx="10363200" cy="4221960"/>
          </a:xfrm>
        </p:spPr>
        <p:txBody>
          <a:bodyPr>
            <a:normAutofit/>
          </a:bodyPr>
          <a:lstStyle/>
          <a:p>
            <a:r>
              <a:rPr lang="en-US" sz="3600" dirty="0"/>
              <a:t>A ransomware has infected your PC </a:t>
            </a:r>
          </a:p>
          <a:p>
            <a:pPr>
              <a:spcBef>
                <a:spcPts val="2500"/>
              </a:spcBef>
            </a:pPr>
            <a:r>
              <a:rPr lang="en-US" sz="3600" dirty="0"/>
              <a:t>Encrypted all your data</a:t>
            </a:r>
          </a:p>
          <a:p>
            <a:pPr>
              <a:spcBef>
                <a:spcPts val="2500"/>
              </a:spcBef>
            </a:pPr>
            <a:r>
              <a:rPr lang="en-US" sz="3600" dirty="0"/>
              <a:t>You must pay to get your data back</a:t>
            </a:r>
          </a:p>
        </p:txBody>
      </p:sp>
    </p:spTree>
    <p:extLst>
      <p:ext uri="{BB962C8B-B14F-4D97-AF65-F5344CB8AC3E}">
        <p14:creationId xmlns:p14="http://schemas.microsoft.com/office/powerpoint/2010/main" val="87860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0DC36-74EF-81C0-2E7D-97A450AC7163}"/>
              </a:ext>
            </a:extLst>
          </p:cNvPr>
          <p:cNvSpPr>
            <a:spLocks noGrp="1"/>
          </p:cNvSpPr>
          <p:nvPr>
            <p:ph type="title"/>
          </p:nvPr>
        </p:nvSpPr>
        <p:spPr/>
        <p:txBody>
          <a:bodyPr/>
          <a:lstStyle/>
          <a:p>
            <a:r>
              <a:rPr lang="en-US" sz="4800" dirty="0"/>
              <a:t>A Better Alternative</a:t>
            </a:r>
          </a:p>
        </p:txBody>
      </p:sp>
      <p:sp>
        <p:nvSpPr>
          <p:cNvPr id="3" name="Content Placeholder 2">
            <a:extLst>
              <a:ext uri="{FF2B5EF4-FFF2-40B4-BE49-F238E27FC236}">
                <a16:creationId xmlns:a16="http://schemas.microsoft.com/office/drawing/2014/main" id="{65267144-29B7-69CA-89EF-6988C55909AA}"/>
              </a:ext>
            </a:extLst>
          </p:cNvPr>
          <p:cNvSpPr>
            <a:spLocks noGrp="1"/>
          </p:cNvSpPr>
          <p:nvPr>
            <p:ph idx="1"/>
          </p:nvPr>
        </p:nvSpPr>
        <p:spPr>
          <a:xfrm>
            <a:off x="1219200" y="2133600"/>
            <a:ext cx="10363200" cy="4221960"/>
          </a:xfrm>
        </p:spPr>
        <p:txBody>
          <a:bodyPr>
            <a:normAutofit/>
          </a:bodyPr>
          <a:lstStyle/>
          <a:p>
            <a:r>
              <a:rPr lang="en-US" sz="3600" dirty="0"/>
              <a:t>Ignore the ransom threat</a:t>
            </a:r>
          </a:p>
          <a:p>
            <a:pPr>
              <a:spcBef>
                <a:spcPts val="2500"/>
              </a:spcBef>
            </a:pPr>
            <a:r>
              <a:rPr lang="en-US" sz="3600" dirty="0"/>
              <a:t>Use the data you backed up</a:t>
            </a:r>
          </a:p>
        </p:txBody>
      </p:sp>
    </p:spTree>
    <p:extLst>
      <p:ext uri="{BB962C8B-B14F-4D97-AF65-F5344CB8AC3E}">
        <p14:creationId xmlns:p14="http://schemas.microsoft.com/office/powerpoint/2010/main" val="2094503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0DC36-74EF-81C0-2E7D-97A450AC7163}"/>
              </a:ext>
            </a:extLst>
          </p:cNvPr>
          <p:cNvSpPr>
            <a:spLocks noGrp="1"/>
          </p:cNvSpPr>
          <p:nvPr>
            <p:ph type="title"/>
          </p:nvPr>
        </p:nvSpPr>
        <p:spPr/>
        <p:txBody>
          <a:bodyPr/>
          <a:lstStyle/>
          <a:p>
            <a:r>
              <a:rPr lang="en-US" sz="4800" dirty="0"/>
              <a:t>Backups Save Us From:</a:t>
            </a:r>
          </a:p>
        </p:txBody>
      </p:sp>
      <p:sp>
        <p:nvSpPr>
          <p:cNvPr id="3" name="Content Placeholder 2">
            <a:extLst>
              <a:ext uri="{FF2B5EF4-FFF2-40B4-BE49-F238E27FC236}">
                <a16:creationId xmlns:a16="http://schemas.microsoft.com/office/drawing/2014/main" id="{65267144-29B7-69CA-89EF-6988C55909AA}"/>
              </a:ext>
            </a:extLst>
          </p:cNvPr>
          <p:cNvSpPr>
            <a:spLocks noGrp="1"/>
          </p:cNvSpPr>
          <p:nvPr>
            <p:ph idx="1"/>
          </p:nvPr>
        </p:nvSpPr>
        <p:spPr>
          <a:xfrm>
            <a:off x="1219200" y="2133600"/>
            <a:ext cx="10363200" cy="4221960"/>
          </a:xfrm>
        </p:spPr>
        <p:txBody>
          <a:bodyPr>
            <a:normAutofit/>
          </a:bodyPr>
          <a:lstStyle/>
          <a:p>
            <a:r>
              <a:rPr lang="en-US" sz="3600" dirty="0"/>
              <a:t>Ransomware or Virus attacks</a:t>
            </a:r>
          </a:p>
          <a:p>
            <a:pPr>
              <a:spcBef>
                <a:spcPts val="2500"/>
              </a:spcBef>
            </a:pPr>
            <a:r>
              <a:rPr lang="en-US" sz="3600" dirty="0"/>
              <a:t>Lost or stolen laptops</a:t>
            </a:r>
          </a:p>
          <a:p>
            <a:pPr>
              <a:spcBef>
                <a:spcPts val="2500"/>
              </a:spcBef>
            </a:pPr>
            <a:r>
              <a:rPr lang="en-US" sz="3600" dirty="0"/>
              <a:t>Fire or flood damage</a:t>
            </a:r>
          </a:p>
          <a:p>
            <a:pPr>
              <a:spcBef>
                <a:spcPts val="2500"/>
              </a:spcBef>
            </a:pPr>
            <a:r>
              <a:rPr lang="en-US" sz="3600" dirty="0"/>
              <a:t>Accidental data erasures</a:t>
            </a:r>
          </a:p>
        </p:txBody>
      </p:sp>
    </p:spTree>
    <p:extLst>
      <p:ext uri="{BB962C8B-B14F-4D97-AF65-F5344CB8AC3E}">
        <p14:creationId xmlns:p14="http://schemas.microsoft.com/office/powerpoint/2010/main" val="2957755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0DC36-74EF-81C0-2E7D-97A450AC7163}"/>
              </a:ext>
            </a:extLst>
          </p:cNvPr>
          <p:cNvSpPr>
            <a:spLocks noGrp="1"/>
          </p:cNvSpPr>
          <p:nvPr>
            <p:ph type="title"/>
          </p:nvPr>
        </p:nvSpPr>
        <p:spPr/>
        <p:txBody>
          <a:bodyPr/>
          <a:lstStyle/>
          <a:p>
            <a:r>
              <a:rPr lang="en-US" sz="4800" dirty="0"/>
              <a:t>What Can We Do?</a:t>
            </a:r>
          </a:p>
        </p:txBody>
      </p:sp>
      <p:sp>
        <p:nvSpPr>
          <p:cNvPr id="3" name="Content Placeholder 2">
            <a:extLst>
              <a:ext uri="{FF2B5EF4-FFF2-40B4-BE49-F238E27FC236}">
                <a16:creationId xmlns:a16="http://schemas.microsoft.com/office/drawing/2014/main" id="{65267144-29B7-69CA-89EF-6988C55909AA}"/>
              </a:ext>
            </a:extLst>
          </p:cNvPr>
          <p:cNvSpPr>
            <a:spLocks noGrp="1"/>
          </p:cNvSpPr>
          <p:nvPr>
            <p:ph idx="1"/>
          </p:nvPr>
        </p:nvSpPr>
        <p:spPr>
          <a:xfrm>
            <a:off x="1219200" y="1828800"/>
            <a:ext cx="10363200" cy="4221960"/>
          </a:xfrm>
        </p:spPr>
        <p:txBody>
          <a:bodyPr>
            <a:normAutofit/>
          </a:bodyPr>
          <a:lstStyle/>
          <a:p>
            <a:r>
              <a:rPr lang="en-US" sz="3600" dirty="0"/>
              <a:t>Use an external hard drive</a:t>
            </a:r>
          </a:p>
          <a:p>
            <a:pPr lvl="1"/>
            <a:r>
              <a:rPr lang="en-US" sz="3200" dirty="0"/>
              <a:t>About $70 at Staples/Amazon</a:t>
            </a:r>
          </a:p>
          <a:p>
            <a:pPr>
              <a:spcBef>
                <a:spcPts val="3100"/>
              </a:spcBef>
            </a:pPr>
            <a:r>
              <a:rPr lang="en-US" sz="3600" dirty="0"/>
              <a:t>Use an Online Backup service</a:t>
            </a:r>
          </a:p>
          <a:p>
            <a:pPr lvl="1"/>
            <a:r>
              <a:rPr lang="en-US" sz="3200" dirty="0"/>
              <a:t>E.g., Carbonite, about $70/year</a:t>
            </a:r>
          </a:p>
          <a:p>
            <a:pPr>
              <a:spcBef>
                <a:spcPts val="3100"/>
              </a:spcBef>
            </a:pPr>
            <a:r>
              <a:rPr lang="en-US" sz="3600" dirty="0"/>
              <a:t>Use both</a:t>
            </a:r>
          </a:p>
        </p:txBody>
      </p:sp>
    </p:spTree>
    <p:extLst>
      <p:ext uri="{BB962C8B-B14F-4D97-AF65-F5344CB8AC3E}">
        <p14:creationId xmlns:p14="http://schemas.microsoft.com/office/powerpoint/2010/main" val="2740155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D6EE8-EBFE-39B7-F7D3-BE0EBD59701B}"/>
              </a:ext>
            </a:extLst>
          </p:cNvPr>
          <p:cNvSpPr>
            <a:spLocks noGrp="1"/>
          </p:cNvSpPr>
          <p:nvPr>
            <p:ph type="ctrTitle"/>
          </p:nvPr>
        </p:nvSpPr>
        <p:spPr>
          <a:xfrm>
            <a:off x="1187532" y="2441448"/>
            <a:ext cx="10363200" cy="1975104"/>
          </a:xfrm>
        </p:spPr>
        <p:txBody>
          <a:bodyPr anchor="ctr"/>
          <a:lstStyle/>
          <a:p>
            <a:pPr marL="868363" indent="-868363"/>
            <a:r>
              <a:rPr lang="en-US" sz="4800" dirty="0"/>
              <a:t>3. Back up your data</a:t>
            </a:r>
          </a:p>
        </p:txBody>
      </p:sp>
      <p:sp>
        <p:nvSpPr>
          <p:cNvPr id="3" name="Subtitle 2">
            <a:extLst>
              <a:ext uri="{FF2B5EF4-FFF2-40B4-BE49-F238E27FC236}">
                <a16:creationId xmlns:a16="http://schemas.microsoft.com/office/drawing/2014/main" id="{A40048B1-751F-2708-DD8C-A400CBA6C6B4}"/>
              </a:ext>
            </a:extLst>
          </p:cNvPr>
          <p:cNvSpPr>
            <a:spLocks noGrp="1"/>
          </p:cNvSpPr>
          <p:nvPr>
            <p:ph type="subTitle" idx="1"/>
          </p:nvPr>
        </p:nvSpPr>
        <p:spPr>
          <a:xfrm>
            <a:off x="1187532" y="381000"/>
            <a:ext cx="10363200" cy="1508760"/>
          </a:xfrm>
        </p:spPr>
        <p:txBody>
          <a:bodyPr/>
          <a:lstStyle/>
          <a:p>
            <a:endParaRPr lang="en-US"/>
          </a:p>
        </p:txBody>
      </p:sp>
    </p:spTree>
    <p:extLst>
      <p:ext uri="{BB962C8B-B14F-4D97-AF65-F5344CB8AC3E}">
        <p14:creationId xmlns:p14="http://schemas.microsoft.com/office/powerpoint/2010/main" val="15740834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1F50344-226F-AF29-D504-0E0E76C5DCE1}"/>
              </a:ext>
            </a:extLst>
          </p:cNvPr>
          <p:cNvSpPr txBox="1"/>
          <p:nvPr/>
        </p:nvSpPr>
        <p:spPr>
          <a:xfrm>
            <a:off x="4038600" y="1851645"/>
            <a:ext cx="4114800" cy="3154710"/>
          </a:xfrm>
          <a:prstGeom prst="rect">
            <a:avLst/>
          </a:prstGeom>
          <a:noFill/>
        </p:spPr>
        <p:txBody>
          <a:bodyPr wrap="square" rtlCol="0" anchor="ctr">
            <a:spAutoFit/>
          </a:bodyPr>
          <a:lstStyle/>
          <a:p>
            <a:pPr algn="ctr"/>
            <a:r>
              <a:rPr lang="en-US" sz="19900" dirty="0"/>
              <a:t>2</a:t>
            </a:r>
          </a:p>
        </p:txBody>
      </p:sp>
    </p:spTree>
    <p:extLst>
      <p:ext uri="{BB962C8B-B14F-4D97-AF65-F5344CB8AC3E}">
        <p14:creationId xmlns:p14="http://schemas.microsoft.com/office/powerpoint/2010/main" val="1828535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219200" y="512064"/>
            <a:ext cx="10871200" cy="914400"/>
          </a:xfrm>
        </p:spPr>
        <p:txBody>
          <a:bodyPr>
            <a:noAutofit/>
          </a:bodyPr>
          <a:lstStyle/>
          <a:p>
            <a:r>
              <a:rPr lang="en-US" dirty="0"/>
              <a:t>How Do You Keep Track of Your Passwords?</a:t>
            </a:r>
            <a:endParaRPr lang="en-US" sz="3600" dirty="0"/>
          </a:p>
        </p:txBody>
      </p:sp>
      <p:sp>
        <p:nvSpPr>
          <p:cNvPr id="6" name="Slide Number Placeholder 5"/>
          <p:cNvSpPr>
            <a:spLocks noGrp="1"/>
          </p:cNvSpPr>
          <p:nvPr>
            <p:ph type="sldNum" sz="quarter" idx="12"/>
          </p:nvPr>
        </p:nvSpPr>
        <p:spPr/>
        <p:txBody>
          <a:bodyPr/>
          <a:lstStyle/>
          <a:p>
            <a:pPr>
              <a:defRPr/>
            </a:pPr>
            <a:fld id="{3C5A0288-DE65-4327-81AA-3D0ED474C7D0}" type="slidenum">
              <a:rPr lang="en-US">
                <a:solidFill>
                  <a:srgbClr val="D6ECFF"/>
                </a:solidFill>
                <a:latin typeface="Verdana"/>
              </a:rPr>
              <a:pPr>
                <a:defRPr/>
              </a:pPr>
              <a:t>57</a:t>
            </a:fld>
            <a:endParaRPr lang="en-US" dirty="0">
              <a:solidFill>
                <a:srgbClr val="D6ECFF"/>
              </a:solidFill>
              <a:latin typeface="Verdana"/>
            </a:endParaRPr>
          </a:p>
        </p:txBody>
      </p:sp>
      <p:pic>
        <p:nvPicPr>
          <p:cNvPr id="3" name="Picture 2">
            <a:extLst>
              <a:ext uri="{FF2B5EF4-FFF2-40B4-BE49-F238E27FC236}">
                <a16:creationId xmlns:a16="http://schemas.microsoft.com/office/drawing/2014/main" id="{5B1B1997-E6A6-45DF-83DB-FEE455E8A8E9}"/>
              </a:ext>
            </a:extLst>
          </p:cNvPr>
          <p:cNvPicPr>
            <a:picLocks noChangeAspect="1"/>
          </p:cNvPicPr>
          <p:nvPr/>
        </p:nvPicPr>
        <p:blipFill>
          <a:blip r:embed="rId4"/>
          <a:stretch>
            <a:fillRect/>
          </a:stretch>
        </p:blipFill>
        <p:spPr>
          <a:xfrm>
            <a:off x="1774466" y="1676400"/>
            <a:ext cx="8643068" cy="4859325"/>
          </a:xfrm>
          <a:prstGeom prst="rect">
            <a:avLst/>
          </a:prstGeom>
        </p:spPr>
      </p:pic>
    </p:spTree>
    <p:custDataLst>
      <p:tags r:id="rId1"/>
    </p:custDataLst>
    <p:extLst>
      <p:ext uri="{BB962C8B-B14F-4D97-AF65-F5344CB8AC3E}">
        <p14:creationId xmlns:p14="http://schemas.microsoft.com/office/powerpoint/2010/main" val="2465447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7BADB-866B-4286-BC63-58F2C89411B5}"/>
              </a:ext>
            </a:extLst>
          </p:cNvPr>
          <p:cNvSpPr>
            <a:spLocks noGrp="1"/>
          </p:cNvSpPr>
          <p:nvPr>
            <p:ph type="title"/>
          </p:nvPr>
        </p:nvSpPr>
        <p:spPr/>
        <p:txBody>
          <a:bodyPr/>
          <a:lstStyle/>
          <a:p>
            <a:endParaRPr lang="en-US"/>
          </a:p>
        </p:txBody>
      </p:sp>
      <p:pic>
        <p:nvPicPr>
          <p:cNvPr id="5" name="Content Placeholder 4" descr="A person standing in front of a computer&#10;&#10;Description automatically generated">
            <a:extLst>
              <a:ext uri="{FF2B5EF4-FFF2-40B4-BE49-F238E27FC236}">
                <a16:creationId xmlns:a16="http://schemas.microsoft.com/office/drawing/2014/main" id="{28D973FD-AA86-4BC3-97A4-30A05DA0D388}"/>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24000" y="48768"/>
            <a:ext cx="9013952" cy="6760464"/>
          </a:xfrm>
        </p:spPr>
      </p:pic>
      <p:sp>
        <p:nvSpPr>
          <p:cNvPr id="6" name="Rectangle 5">
            <a:extLst>
              <a:ext uri="{FF2B5EF4-FFF2-40B4-BE49-F238E27FC236}">
                <a16:creationId xmlns:a16="http://schemas.microsoft.com/office/drawing/2014/main" id="{573BF495-5880-4E46-A7B1-7996C5F5827E}"/>
              </a:ext>
            </a:extLst>
          </p:cNvPr>
          <p:cNvSpPr/>
          <p:nvPr/>
        </p:nvSpPr>
        <p:spPr>
          <a:xfrm>
            <a:off x="6096000" y="4343400"/>
            <a:ext cx="1219200" cy="762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7179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0DC36-74EF-81C0-2E7D-97A450AC7163}"/>
              </a:ext>
            </a:extLst>
          </p:cNvPr>
          <p:cNvSpPr>
            <a:spLocks noGrp="1"/>
          </p:cNvSpPr>
          <p:nvPr>
            <p:ph type="title"/>
          </p:nvPr>
        </p:nvSpPr>
        <p:spPr/>
        <p:txBody>
          <a:bodyPr/>
          <a:lstStyle/>
          <a:p>
            <a:r>
              <a:rPr lang="en-US" sz="4800" dirty="0"/>
              <a:t>Which Is More Secure?</a:t>
            </a:r>
          </a:p>
        </p:txBody>
      </p:sp>
      <p:sp>
        <p:nvSpPr>
          <p:cNvPr id="3" name="Content Placeholder 2">
            <a:extLst>
              <a:ext uri="{FF2B5EF4-FFF2-40B4-BE49-F238E27FC236}">
                <a16:creationId xmlns:a16="http://schemas.microsoft.com/office/drawing/2014/main" id="{65267144-29B7-69CA-89EF-6988C55909AA}"/>
              </a:ext>
            </a:extLst>
          </p:cNvPr>
          <p:cNvSpPr>
            <a:spLocks noGrp="1"/>
          </p:cNvSpPr>
          <p:nvPr>
            <p:ph idx="1"/>
          </p:nvPr>
        </p:nvSpPr>
        <p:spPr>
          <a:xfrm>
            <a:off x="1219200" y="2133600"/>
            <a:ext cx="10363200" cy="4221960"/>
          </a:xfrm>
        </p:spPr>
        <p:txBody>
          <a:bodyPr>
            <a:normAutofit/>
          </a:bodyPr>
          <a:lstStyle/>
          <a:p>
            <a:pPr marL="582930" indent="-514350">
              <a:buFont typeface="+mj-lt"/>
              <a:buAutoNum type="alphaUcPeriod"/>
            </a:pPr>
            <a:r>
              <a:rPr lang="en-US" sz="3600" dirty="0"/>
              <a:t>Your PC</a:t>
            </a:r>
          </a:p>
          <a:p>
            <a:pPr marL="582930" indent="-514350">
              <a:spcBef>
                <a:spcPts val="2500"/>
              </a:spcBef>
              <a:buFont typeface="+mj-lt"/>
              <a:buAutoNum type="alphaUcPeriod"/>
            </a:pPr>
            <a:r>
              <a:rPr lang="en-US" sz="3600" dirty="0"/>
              <a:t>Your Cellphone</a:t>
            </a:r>
          </a:p>
        </p:txBody>
      </p:sp>
    </p:spTree>
    <p:extLst>
      <p:ext uri="{BB962C8B-B14F-4D97-AF65-F5344CB8AC3E}">
        <p14:creationId xmlns:p14="http://schemas.microsoft.com/office/powerpoint/2010/main" val="241437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D746B8F-7DB2-4C81-BFA7-7598DD0F864E}"/>
              </a:ext>
            </a:extLst>
          </p:cNvPr>
          <p:cNvPicPr>
            <a:picLocks noChangeAspect="1"/>
          </p:cNvPicPr>
          <p:nvPr/>
        </p:nvPicPr>
        <p:blipFill>
          <a:blip r:embed="rId3"/>
          <a:stretch>
            <a:fillRect/>
          </a:stretch>
        </p:blipFill>
        <p:spPr>
          <a:xfrm>
            <a:off x="1524000" y="1028700"/>
            <a:ext cx="9144000" cy="4800600"/>
          </a:xfrm>
          <a:prstGeom prst="rect">
            <a:avLst/>
          </a:prstGeom>
        </p:spPr>
      </p:pic>
      <p:sp>
        <p:nvSpPr>
          <p:cNvPr id="7" name="Rectangle 6">
            <a:extLst>
              <a:ext uri="{FF2B5EF4-FFF2-40B4-BE49-F238E27FC236}">
                <a16:creationId xmlns:a16="http://schemas.microsoft.com/office/drawing/2014/main" id="{71FF7B7C-548F-4A22-BD36-4F0BD71102B0}"/>
              </a:ext>
            </a:extLst>
          </p:cNvPr>
          <p:cNvSpPr/>
          <p:nvPr/>
        </p:nvSpPr>
        <p:spPr>
          <a:xfrm>
            <a:off x="1676400" y="152400"/>
            <a:ext cx="8839200" cy="6553200"/>
          </a:xfrm>
          <a:prstGeom prst="rect">
            <a:avLst/>
          </a:prstGeom>
          <a:noFill/>
          <a:ln w="2540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90255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0DC36-74EF-81C0-2E7D-97A450AC7163}"/>
              </a:ext>
            </a:extLst>
          </p:cNvPr>
          <p:cNvSpPr>
            <a:spLocks noGrp="1"/>
          </p:cNvSpPr>
          <p:nvPr>
            <p:ph type="title"/>
          </p:nvPr>
        </p:nvSpPr>
        <p:spPr/>
        <p:txBody>
          <a:bodyPr/>
          <a:lstStyle/>
          <a:p>
            <a:r>
              <a:rPr lang="en-US" sz="4800" dirty="0"/>
              <a:t>How Many Passwords Do You Have?</a:t>
            </a:r>
          </a:p>
        </p:txBody>
      </p:sp>
      <p:sp>
        <p:nvSpPr>
          <p:cNvPr id="3" name="Content Placeholder 2">
            <a:extLst>
              <a:ext uri="{FF2B5EF4-FFF2-40B4-BE49-F238E27FC236}">
                <a16:creationId xmlns:a16="http://schemas.microsoft.com/office/drawing/2014/main" id="{65267144-29B7-69CA-89EF-6988C55909AA}"/>
              </a:ext>
            </a:extLst>
          </p:cNvPr>
          <p:cNvSpPr>
            <a:spLocks noGrp="1"/>
          </p:cNvSpPr>
          <p:nvPr>
            <p:ph idx="1"/>
          </p:nvPr>
        </p:nvSpPr>
        <p:spPr>
          <a:xfrm>
            <a:off x="1219200" y="2514600"/>
            <a:ext cx="9753600" cy="2514600"/>
          </a:xfrm>
        </p:spPr>
        <p:txBody>
          <a:bodyPr anchor="ctr">
            <a:normAutofit/>
          </a:bodyPr>
          <a:lstStyle/>
          <a:p>
            <a:pPr marL="68580" indent="0" algn="ctr">
              <a:buNone/>
            </a:pPr>
            <a:r>
              <a:rPr lang="en-US" sz="8800" dirty="0"/>
              <a:t>~100</a:t>
            </a:r>
          </a:p>
        </p:txBody>
      </p:sp>
    </p:spTree>
    <p:extLst>
      <p:ext uri="{BB962C8B-B14F-4D97-AF65-F5344CB8AC3E}">
        <p14:creationId xmlns:p14="http://schemas.microsoft.com/office/powerpoint/2010/main" val="209482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0DC36-74EF-81C0-2E7D-97A450AC7163}"/>
              </a:ext>
            </a:extLst>
          </p:cNvPr>
          <p:cNvSpPr>
            <a:spLocks noGrp="1"/>
          </p:cNvSpPr>
          <p:nvPr>
            <p:ph type="title"/>
          </p:nvPr>
        </p:nvSpPr>
        <p:spPr/>
        <p:txBody>
          <a:bodyPr/>
          <a:lstStyle/>
          <a:p>
            <a:r>
              <a:rPr lang="en-US" sz="4800" dirty="0"/>
              <a:t>Where Do You Store Your Passwords?</a:t>
            </a:r>
          </a:p>
        </p:txBody>
      </p:sp>
      <p:sp>
        <p:nvSpPr>
          <p:cNvPr id="3" name="Content Placeholder 2">
            <a:extLst>
              <a:ext uri="{FF2B5EF4-FFF2-40B4-BE49-F238E27FC236}">
                <a16:creationId xmlns:a16="http://schemas.microsoft.com/office/drawing/2014/main" id="{65267144-29B7-69CA-89EF-6988C55909AA}"/>
              </a:ext>
            </a:extLst>
          </p:cNvPr>
          <p:cNvSpPr>
            <a:spLocks noGrp="1"/>
          </p:cNvSpPr>
          <p:nvPr>
            <p:ph idx="1"/>
          </p:nvPr>
        </p:nvSpPr>
        <p:spPr>
          <a:xfrm>
            <a:off x="1219200" y="2819400"/>
            <a:ext cx="10363200" cy="3536160"/>
          </a:xfrm>
        </p:spPr>
        <p:txBody>
          <a:bodyPr>
            <a:normAutofit/>
          </a:bodyPr>
          <a:lstStyle/>
          <a:p>
            <a:pPr marL="582930" indent="-514350">
              <a:buFont typeface="+mj-lt"/>
              <a:buAutoNum type="alphaUcPeriod"/>
            </a:pPr>
            <a:r>
              <a:rPr lang="en-US" sz="3600" dirty="0"/>
              <a:t>Sheets of paper</a:t>
            </a:r>
          </a:p>
          <a:p>
            <a:pPr marL="582930" indent="-514350">
              <a:spcBef>
                <a:spcPts val="2500"/>
              </a:spcBef>
              <a:buFont typeface="+mj-lt"/>
              <a:buAutoNum type="alphaUcPeriod"/>
            </a:pPr>
            <a:r>
              <a:rPr lang="en-US" sz="3600" dirty="0"/>
              <a:t>Notebook</a:t>
            </a:r>
          </a:p>
          <a:p>
            <a:pPr marL="582930" indent="-514350">
              <a:spcBef>
                <a:spcPts val="2500"/>
              </a:spcBef>
              <a:buFont typeface="+mj-lt"/>
              <a:buAutoNum type="alphaUcPeriod"/>
            </a:pPr>
            <a:r>
              <a:rPr lang="en-US" sz="3600" dirty="0"/>
              <a:t>My computer</a:t>
            </a:r>
          </a:p>
          <a:p>
            <a:pPr marL="582930" indent="-514350">
              <a:spcBef>
                <a:spcPts val="2500"/>
              </a:spcBef>
              <a:buFont typeface="+mj-lt"/>
              <a:buAutoNum type="alphaUcPeriod"/>
            </a:pPr>
            <a:r>
              <a:rPr lang="en-US" sz="3600" dirty="0"/>
              <a:t>In Email messages</a:t>
            </a:r>
          </a:p>
        </p:txBody>
      </p:sp>
    </p:spTree>
    <p:extLst>
      <p:ext uri="{BB962C8B-B14F-4D97-AF65-F5344CB8AC3E}">
        <p14:creationId xmlns:p14="http://schemas.microsoft.com/office/powerpoint/2010/main" val="260390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0DC36-74EF-81C0-2E7D-97A450AC7163}"/>
              </a:ext>
            </a:extLst>
          </p:cNvPr>
          <p:cNvSpPr>
            <a:spLocks noGrp="1"/>
          </p:cNvSpPr>
          <p:nvPr>
            <p:ph type="title"/>
          </p:nvPr>
        </p:nvSpPr>
        <p:spPr/>
        <p:txBody>
          <a:bodyPr/>
          <a:lstStyle/>
          <a:p>
            <a:r>
              <a:rPr lang="en-US" sz="4800" dirty="0"/>
              <a:t>What Can We Do?</a:t>
            </a:r>
          </a:p>
        </p:txBody>
      </p:sp>
      <p:sp>
        <p:nvSpPr>
          <p:cNvPr id="3" name="Content Placeholder 2">
            <a:extLst>
              <a:ext uri="{FF2B5EF4-FFF2-40B4-BE49-F238E27FC236}">
                <a16:creationId xmlns:a16="http://schemas.microsoft.com/office/drawing/2014/main" id="{65267144-29B7-69CA-89EF-6988C55909AA}"/>
              </a:ext>
            </a:extLst>
          </p:cNvPr>
          <p:cNvSpPr>
            <a:spLocks noGrp="1"/>
          </p:cNvSpPr>
          <p:nvPr>
            <p:ph idx="1"/>
          </p:nvPr>
        </p:nvSpPr>
        <p:spPr>
          <a:xfrm>
            <a:off x="1219200" y="2133600"/>
            <a:ext cx="10363200" cy="4221960"/>
          </a:xfrm>
        </p:spPr>
        <p:txBody>
          <a:bodyPr>
            <a:normAutofit/>
          </a:bodyPr>
          <a:lstStyle/>
          <a:p>
            <a:r>
              <a:rPr lang="en-US" sz="3600" dirty="0"/>
              <a:t>Use a Password Manager</a:t>
            </a:r>
          </a:p>
          <a:p>
            <a:pPr>
              <a:spcBef>
                <a:spcPts val="2500"/>
              </a:spcBef>
            </a:pPr>
            <a:r>
              <a:rPr lang="en-US" sz="3600" dirty="0"/>
              <a:t>Examples:</a:t>
            </a:r>
          </a:p>
          <a:p>
            <a:pPr lvl="1">
              <a:spcBef>
                <a:spcPts val="1300"/>
              </a:spcBef>
            </a:pPr>
            <a:r>
              <a:rPr lang="en-US" sz="3200" dirty="0"/>
              <a:t>1Password</a:t>
            </a:r>
          </a:p>
          <a:p>
            <a:pPr lvl="1">
              <a:spcBef>
                <a:spcPts val="1300"/>
              </a:spcBef>
            </a:pPr>
            <a:r>
              <a:rPr lang="en-US" sz="3200" dirty="0" err="1"/>
              <a:t>Dashlane</a:t>
            </a:r>
            <a:endParaRPr lang="en-US" sz="3200" dirty="0"/>
          </a:p>
          <a:p>
            <a:pPr lvl="1">
              <a:spcBef>
                <a:spcPts val="1300"/>
              </a:spcBef>
            </a:pPr>
            <a:r>
              <a:rPr lang="en-US" sz="3200" dirty="0"/>
              <a:t>LastPass</a:t>
            </a:r>
          </a:p>
        </p:txBody>
      </p:sp>
    </p:spTree>
    <p:extLst>
      <p:ext uri="{BB962C8B-B14F-4D97-AF65-F5344CB8AC3E}">
        <p14:creationId xmlns:p14="http://schemas.microsoft.com/office/powerpoint/2010/main" val="4000023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0DC36-74EF-81C0-2E7D-97A450AC7163}"/>
              </a:ext>
            </a:extLst>
          </p:cNvPr>
          <p:cNvSpPr>
            <a:spLocks noGrp="1"/>
          </p:cNvSpPr>
          <p:nvPr>
            <p:ph type="title"/>
          </p:nvPr>
        </p:nvSpPr>
        <p:spPr/>
        <p:txBody>
          <a:bodyPr/>
          <a:lstStyle/>
          <a:p>
            <a:r>
              <a:rPr lang="en-US" sz="4800" dirty="0"/>
              <a:t>What Do Password Managers Do?</a:t>
            </a:r>
          </a:p>
        </p:txBody>
      </p:sp>
      <p:sp>
        <p:nvSpPr>
          <p:cNvPr id="3" name="Content Placeholder 2">
            <a:extLst>
              <a:ext uri="{FF2B5EF4-FFF2-40B4-BE49-F238E27FC236}">
                <a16:creationId xmlns:a16="http://schemas.microsoft.com/office/drawing/2014/main" id="{65267144-29B7-69CA-89EF-6988C55909AA}"/>
              </a:ext>
            </a:extLst>
          </p:cNvPr>
          <p:cNvSpPr>
            <a:spLocks noGrp="1"/>
          </p:cNvSpPr>
          <p:nvPr>
            <p:ph idx="1"/>
          </p:nvPr>
        </p:nvSpPr>
        <p:spPr>
          <a:xfrm>
            <a:off x="1219200" y="2133600"/>
            <a:ext cx="10363200" cy="4221960"/>
          </a:xfrm>
        </p:spPr>
        <p:txBody>
          <a:bodyPr>
            <a:normAutofit/>
          </a:bodyPr>
          <a:lstStyle/>
          <a:p>
            <a:r>
              <a:rPr lang="en-US" sz="3600" dirty="0"/>
              <a:t>Store all your passwords online</a:t>
            </a:r>
          </a:p>
          <a:p>
            <a:pPr>
              <a:spcBef>
                <a:spcPts val="2500"/>
              </a:spcBef>
            </a:pPr>
            <a:r>
              <a:rPr lang="en-US" sz="3600" dirty="0"/>
              <a:t>Enter passwords into forms automatically</a:t>
            </a:r>
          </a:p>
          <a:p>
            <a:pPr>
              <a:spcBef>
                <a:spcPts val="2500"/>
              </a:spcBef>
            </a:pPr>
            <a:r>
              <a:rPr lang="en-US" sz="3600" dirty="0"/>
              <a:t>Only you can access them</a:t>
            </a:r>
          </a:p>
          <a:p>
            <a:pPr lvl="1">
              <a:spcBef>
                <a:spcPts val="1300"/>
              </a:spcBef>
            </a:pPr>
            <a:r>
              <a:rPr lang="en-US" sz="3200" dirty="0"/>
              <a:t>Company does not store your password</a:t>
            </a:r>
          </a:p>
          <a:p>
            <a:pPr lvl="1">
              <a:spcBef>
                <a:spcPts val="1300"/>
              </a:spcBef>
            </a:pPr>
            <a:r>
              <a:rPr lang="en-US" sz="3200" dirty="0"/>
              <a:t>“Zero Knowledge Architecture”</a:t>
            </a:r>
          </a:p>
        </p:txBody>
      </p:sp>
    </p:spTree>
    <p:extLst>
      <p:ext uri="{BB962C8B-B14F-4D97-AF65-F5344CB8AC3E}">
        <p14:creationId xmlns:p14="http://schemas.microsoft.com/office/powerpoint/2010/main" val="196013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0DC36-74EF-81C0-2E7D-97A450AC7163}"/>
              </a:ext>
            </a:extLst>
          </p:cNvPr>
          <p:cNvSpPr>
            <a:spLocks noGrp="1"/>
          </p:cNvSpPr>
          <p:nvPr>
            <p:ph type="title"/>
          </p:nvPr>
        </p:nvSpPr>
        <p:spPr/>
        <p:txBody>
          <a:bodyPr/>
          <a:lstStyle/>
          <a:p>
            <a:r>
              <a:rPr lang="en-US" sz="4800" dirty="0"/>
              <a:t>For Extra Security ...</a:t>
            </a:r>
          </a:p>
        </p:txBody>
      </p:sp>
      <p:sp>
        <p:nvSpPr>
          <p:cNvPr id="3" name="Content Placeholder 2">
            <a:extLst>
              <a:ext uri="{FF2B5EF4-FFF2-40B4-BE49-F238E27FC236}">
                <a16:creationId xmlns:a16="http://schemas.microsoft.com/office/drawing/2014/main" id="{65267144-29B7-69CA-89EF-6988C55909AA}"/>
              </a:ext>
            </a:extLst>
          </p:cNvPr>
          <p:cNvSpPr>
            <a:spLocks noGrp="1"/>
          </p:cNvSpPr>
          <p:nvPr>
            <p:ph idx="1"/>
          </p:nvPr>
        </p:nvSpPr>
        <p:spPr>
          <a:xfrm>
            <a:off x="1219200" y="2133600"/>
            <a:ext cx="10363200" cy="4221960"/>
          </a:xfrm>
        </p:spPr>
        <p:txBody>
          <a:bodyPr>
            <a:normAutofit/>
          </a:bodyPr>
          <a:lstStyle/>
          <a:p>
            <a:r>
              <a:rPr lang="en-US" sz="3600" dirty="0"/>
              <a:t>For really important accounts ($$$):</a:t>
            </a:r>
          </a:p>
          <a:p>
            <a:pPr lvl="1">
              <a:spcBef>
                <a:spcPts val="1300"/>
              </a:spcBef>
            </a:pPr>
            <a:r>
              <a:rPr lang="en-US" sz="3200" dirty="0"/>
              <a:t>Add a nonsense character at end</a:t>
            </a:r>
          </a:p>
          <a:p>
            <a:pPr lvl="1">
              <a:spcBef>
                <a:spcPts val="1300"/>
              </a:spcBef>
            </a:pPr>
            <a:r>
              <a:rPr lang="en-US" sz="3200" dirty="0"/>
              <a:t>Or leave off a character</a:t>
            </a:r>
          </a:p>
          <a:p>
            <a:pPr>
              <a:spcBef>
                <a:spcPts val="2500"/>
              </a:spcBef>
            </a:pPr>
            <a:r>
              <a:rPr lang="en-US" sz="3600" dirty="0"/>
              <a:t>Even if hackers break into your password vault</a:t>
            </a:r>
          </a:p>
          <a:p>
            <a:pPr lvl="1">
              <a:spcBef>
                <a:spcPts val="1300"/>
              </a:spcBef>
            </a:pPr>
            <a:r>
              <a:rPr lang="en-US" sz="3100" dirty="0"/>
              <a:t>They still cannot access your key accounts</a:t>
            </a:r>
          </a:p>
        </p:txBody>
      </p:sp>
    </p:spTree>
    <p:extLst>
      <p:ext uri="{BB962C8B-B14F-4D97-AF65-F5344CB8AC3E}">
        <p14:creationId xmlns:p14="http://schemas.microsoft.com/office/powerpoint/2010/main" val="2753503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D6EE8-EBFE-39B7-F7D3-BE0EBD59701B}"/>
              </a:ext>
            </a:extLst>
          </p:cNvPr>
          <p:cNvSpPr>
            <a:spLocks noGrp="1"/>
          </p:cNvSpPr>
          <p:nvPr>
            <p:ph type="ctrTitle"/>
          </p:nvPr>
        </p:nvSpPr>
        <p:spPr>
          <a:xfrm>
            <a:off x="1187532" y="2441448"/>
            <a:ext cx="10363200" cy="1975104"/>
          </a:xfrm>
        </p:spPr>
        <p:txBody>
          <a:bodyPr anchor="ctr"/>
          <a:lstStyle/>
          <a:p>
            <a:pPr marL="868363" indent="-868363"/>
            <a:r>
              <a:rPr lang="en-US" sz="4800" dirty="0"/>
              <a:t>2. Use a Password Manager</a:t>
            </a:r>
          </a:p>
        </p:txBody>
      </p:sp>
      <p:sp>
        <p:nvSpPr>
          <p:cNvPr id="3" name="Subtitle 2">
            <a:extLst>
              <a:ext uri="{FF2B5EF4-FFF2-40B4-BE49-F238E27FC236}">
                <a16:creationId xmlns:a16="http://schemas.microsoft.com/office/drawing/2014/main" id="{A40048B1-751F-2708-DD8C-A400CBA6C6B4}"/>
              </a:ext>
            </a:extLst>
          </p:cNvPr>
          <p:cNvSpPr>
            <a:spLocks noGrp="1"/>
          </p:cNvSpPr>
          <p:nvPr>
            <p:ph type="subTitle" idx="1"/>
          </p:nvPr>
        </p:nvSpPr>
        <p:spPr>
          <a:xfrm>
            <a:off x="1187532" y="381000"/>
            <a:ext cx="10363200" cy="1508760"/>
          </a:xfrm>
        </p:spPr>
        <p:txBody>
          <a:bodyPr/>
          <a:lstStyle/>
          <a:p>
            <a:endParaRPr lang="en-US"/>
          </a:p>
        </p:txBody>
      </p:sp>
    </p:spTree>
    <p:extLst>
      <p:ext uri="{BB962C8B-B14F-4D97-AF65-F5344CB8AC3E}">
        <p14:creationId xmlns:p14="http://schemas.microsoft.com/office/powerpoint/2010/main" val="19058872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D067E-7D45-B5EC-3D2E-19A6A23B323A}"/>
              </a:ext>
            </a:extLst>
          </p:cNvPr>
          <p:cNvSpPr>
            <a:spLocks noGrp="1"/>
          </p:cNvSpPr>
          <p:nvPr>
            <p:ph type="title"/>
          </p:nvPr>
        </p:nvSpPr>
        <p:spPr/>
        <p:txBody>
          <a:bodyPr/>
          <a:lstStyle/>
          <a:p>
            <a:r>
              <a:rPr lang="en-US" sz="4800" dirty="0"/>
              <a:t>10 Ways to Protect Yourself Online</a:t>
            </a:r>
          </a:p>
        </p:txBody>
      </p:sp>
      <p:sp>
        <p:nvSpPr>
          <p:cNvPr id="3" name="Content Placeholder 2">
            <a:extLst>
              <a:ext uri="{FF2B5EF4-FFF2-40B4-BE49-F238E27FC236}">
                <a16:creationId xmlns:a16="http://schemas.microsoft.com/office/drawing/2014/main" id="{F71F70FE-3F0D-66FD-C575-9D32FBA94037}"/>
              </a:ext>
            </a:extLst>
          </p:cNvPr>
          <p:cNvSpPr>
            <a:spLocks noGrp="1"/>
          </p:cNvSpPr>
          <p:nvPr>
            <p:ph sz="half" idx="1"/>
          </p:nvPr>
        </p:nvSpPr>
        <p:spPr/>
        <p:txBody>
          <a:bodyPr/>
          <a:lstStyle/>
          <a:p>
            <a:pPr marL="68263" indent="0">
              <a:spcBef>
                <a:spcPts val="1900"/>
              </a:spcBef>
              <a:buNone/>
              <a:tabLst>
                <a:tab pos="568325" algn="r"/>
                <a:tab pos="735013" algn="l"/>
              </a:tabLst>
            </a:pPr>
            <a:r>
              <a:rPr lang="en-US" sz="3200" dirty="0"/>
              <a:t>	10.	Use Mobile Devices</a:t>
            </a:r>
          </a:p>
          <a:p>
            <a:pPr marL="747713" indent="-679450">
              <a:spcBef>
                <a:spcPts val="1900"/>
              </a:spcBef>
              <a:buNone/>
              <a:tabLst>
                <a:tab pos="615950" algn="r"/>
                <a:tab pos="735013" algn="l"/>
              </a:tabLst>
            </a:pPr>
            <a:r>
              <a:rPr lang="en-US" sz="3200" dirty="0"/>
              <a:t>	9.	Use a VPN</a:t>
            </a:r>
          </a:p>
          <a:p>
            <a:pPr marL="747713" indent="-679450">
              <a:spcBef>
                <a:spcPts val="1900"/>
              </a:spcBef>
              <a:buNone/>
              <a:tabLst>
                <a:tab pos="615950" algn="r"/>
                <a:tab pos="735013" algn="l"/>
              </a:tabLst>
            </a:pPr>
            <a:r>
              <a:rPr lang="en-US" sz="3200" dirty="0"/>
              <a:t>	8.	Use an Ad-Blocker</a:t>
            </a:r>
          </a:p>
          <a:p>
            <a:pPr marL="747713" indent="-679450">
              <a:spcBef>
                <a:spcPts val="1900"/>
              </a:spcBef>
              <a:buNone/>
              <a:tabLst>
                <a:tab pos="615950" algn="r"/>
                <a:tab pos="735013" algn="l"/>
              </a:tabLst>
            </a:pPr>
            <a:r>
              <a:rPr lang="en-US" sz="3200" dirty="0"/>
              <a:t>	7.	Keep Your Programs </a:t>
            </a:r>
            <a:br>
              <a:rPr lang="en-US" sz="3200" dirty="0"/>
            </a:br>
            <a:r>
              <a:rPr lang="en-US" sz="3200" dirty="0"/>
              <a:t>Up to Date</a:t>
            </a:r>
          </a:p>
          <a:p>
            <a:pPr marL="747713" indent="-679450">
              <a:spcBef>
                <a:spcPts val="1900"/>
              </a:spcBef>
              <a:buNone/>
              <a:tabLst>
                <a:tab pos="615950" algn="r"/>
                <a:tab pos="735013" algn="l"/>
              </a:tabLst>
            </a:pPr>
            <a:r>
              <a:rPr lang="en-US" sz="3200" dirty="0"/>
              <a:t>	6.	Use Two-Factor Authentication</a:t>
            </a:r>
          </a:p>
          <a:p>
            <a:pPr marL="68580" indent="0">
              <a:spcBef>
                <a:spcPts val="1900"/>
              </a:spcBef>
              <a:buNone/>
            </a:pPr>
            <a:endParaRPr lang="en-US" sz="3200" dirty="0"/>
          </a:p>
        </p:txBody>
      </p:sp>
      <p:sp>
        <p:nvSpPr>
          <p:cNvPr id="4" name="Content Placeholder 3">
            <a:extLst>
              <a:ext uri="{FF2B5EF4-FFF2-40B4-BE49-F238E27FC236}">
                <a16:creationId xmlns:a16="http://schemas.microsoft.com/office/drawing/2014/main" id="{E1965582-C2FC-C17B-0064-6E37D6C631E3}"/>
              </a:ext>
            </a:extLst>
          </p:cNvPr>
          <p:cNvSpPr>
            <a:spLocks noGrp="1"/>
          </p:cNvSpPr>
          <p:nvPr>
            <p:ph sz="half" idx="2"/>
          </p:nvPr>
        </p:nvSpPr>
        <p:spPr>
          <a:xfrm>
            <a:off x="6003924" y="1770502"/>
            <a:ext cx="5807075" cy="4525963"/>
          </a:xfrm>
        </p:spPr>
        <p:txBody>
          <a:bodyPr>
            <a:normAutofit/>
          </a:bodyPr>
          <a:lstStyle/>
          <a:p>
            <a:pPr marL="68263" indent="0">
              <a:spcBef>
                <a:spcPts val="1900"/>
              </a:spcBef>
              <a:buNone/>
              <a:tabLst>
                <a:tab pos="450850" algn="r"/>
                <a:tab pos="568325" algn="l"/>
              </a:tabLst>
            </a:pPr>
            <a:r>
              <a:rPr lang="en-US" sz="3200" dirty="0"/>
              <a:t>	5.	Be Wary of Social Media</a:t>
            </a:r>
          </a:p>
          <a:p>
            <a:pPr marL="68263" indent="0">
              <a:spcBef>
                <a:spcPts val="1900"/>
              </a:spcBef>
              <a:buNone/>
              <a:tabLst>
                <a:tab pos="450850" algn="r"/>
                <a:tab pos="568325" algn="l"/>
              </a:tabLst>
            </a:pPr>
            <a:r>
              <a:rPr lang="en-US" sz="3200" dirty="0"/>
              <a:t>	4.	Be Suspicious</a:t>
            </a:r>
          </a:p>
          <a:p>
            <a:pPr marL="68263" indent="0">
              <a:spcBef>
                <a:spcPts val="1900"/>
              </a:spcBef>
              <a:buNone/>
              <a:tabLst>
                <a:tab pos="450850" algn="r"/>
                <a:tab pos="568325" algn="l"/>
              </a:tabLst>
            </a:pPr>
            <a:r>
              <a:rPr lang="en-US" sz="3200" dirty="0"/>
              <a:t>	3.	Back Up Your Data</a:t>
            </a:r>
          </a:p>
          <a:p>
            <a:pPr marL="68263" indent="0">
              <a:spcBef>
                <a:spcPts val="1900"/>
              </a:spcBef>
              <a:buNone/>
              <a:tabLst>
                <a:tab pos="450850" algn="r"/>
                <a:tab pos="568325" algn="l"/>
              </a:tabLst>
            </a:pPr>
            <a:r>
              <a:rPr lang="en-US" sz="3200" dirty="0"/>
              <a:t>	2.	Use Password Manager</a:t>
            </a:r>
          </a:p>
        </p:txBody>
      </p:sp>
    </p:spTree>
    <p:extLst>
      <p:ext uri="{BB962C8B-B14F-4D97-AF65-F5344CB8AC3E}">
        <p14:creationId xmlns:p14="http://schemas.microsoft.com/office/powerpoint/2010/main" val="10333516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1F50344-226F-AF29-D504-0E0E76C5DCE1}"/>
              </a:ext>
            </a:extLst>
          </p:cNvPr>
          <p:cNvSpPr txBox="1"/>
          <p:nvPr/>
        </p:nvSpPr>
        <p:spPr>
          <a:xfrm>
            <a:off x="4038600" y="1851645"/>
            <a:ext cx="4114800" cy="3154710"/>
          </a:xfrm>
          <a:prstGeom prst="rect">
            <a:avLst/>
          </a:prstGeom>
          <a:noFill/>
        </p:spPr>
        <p:txBody>
          <a:bodyPr wrap="square" rtlCol="0" anchor="ctr">
            <a:spAutoFit/>
          </a:bodyPr>
          <a:lstStyle/>
          <a:p>
            <a:pPr algn="ctr"/>
            <a:r>
              <a:rPr lang="en-US" sz="19900" dirty="0"/>
              <a:t>1</a:t>
            </a:r>
          </a:p>
        </p:txBody>
      </p:sp>
    </p:spTree>
    <p:extLst>
      <p:ext uri="{BB962C8B-B14F-4D97-AF65-F5344CB8AC3E}">
        <p14:creationId xmlns:p14="http://schemas.microsoft.com/office/powerpoint/2010/main" val="3390404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0DC36-74EF-81C0-2E7D-97A450AC7163}"/>
              </a:ext>
            </a:extLst>
          </p:cNvPr>
          <p:cNvSpPr>
            <a:spLocks noGrp="1"/>
          </p:cNvSpPr>
          <p:nvPr>
            <p:ph type="title"/>
          </p:nvPr>
        </p:nvSpPr>
        <p:spPr>
          <a:xfrm>
            <a:off x="1219200" y="512064"/>
            <a:ext cx="10363200" cy="1621536"/>
          </a:xfrm>
        </p:spPr>
        <p:txBody>
          <a:bodyPr/>
          <a:lstStyle/>
          <a:p>
            <a:r>
              <a:rPr lang="en-US" sz="4800" dirty="0"/>
              <a:t>What Is Your First and Often Only Defense Against Hackers?</a:t>
            </a:r>
          </a:p>
        </p:txBody>
      </p:sp>
      <p:sp>
        <p:nvSpPr>
          <p:cNvPr id="3" name="TextBox 2">
            <a:extLst>
              <a:ext uri="{FF2B5EF4-FFF2-40B4-BE49-F238E27FC236}">
                <a16:creationId xmlns:a16="http://schemas.microsoft.com/office/drawing/2014/main" id="{63600BE1-E7C2-F3D5-9FE0-AB3C51CB6421}"/>
              </a:ext>
            </a:extLst>
          </p:cNvPr>
          <p:cNvSpPr txBox="1"/>
          <p:nvPr/>
        </p:nvSpPr>
        <p:spPr>
          <a:xfrm>
            <a:off x="3200400" y="3429000"/>
            <a:ext cx="5791200" cy="1107996"/>
          </a:xfrm>
          <a:prstGeom prst="rect">
            <a:avLst/>
          </a:prstGeom>
          <a:noFill/>
        </p:spPr>
        <p:txBody>
          <a:bodyPr wrap="square" rtlCol="0" anchor="ctr">
            <a:spAutoFit/>
          </a:bodyPr>
          <a:lstStyle/>
          <a:p>
            <a:pPr algn="ctr"/>
            <a:r>
              <a:rPr lang="en-US" sz="6600" dirty="0">
                <a:solidFill>
                  <a:schemeClr val="accent3">
                    <a:lumMod val="40000"/>
                    <a:lumOff val="60000"/>
                  </a:schemeClr>
                </a:solidFill>
                <a:latin typeface="Arial" panose="020B0604020202020204" pitchFamily="34" charset="0"/>
                <a:cs typeface="Arial" panose="020B0604020202020204" pitchFamily="34" charset="0"/>
              </a:rPr>
              <a:t>PASSWORDS</a:t>
            </a:r>
          </a:p>
        </p:txBody>
      </p:sp>
    </p:spTree>
    <p:extLst>
      <p:ext uri="{BB962C8B-B14F-4D97-AF65-F5344CB8AC3E}">
        <p14:creationId xmlns:p14="http://schemas.microsoft.com/office/powerpoint/2010/main" val="2627629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7B90E9-B2D3-0130-B484-3D56E2A20064}"/>
              </a:ext>
            </a:extLst>
          </p:cNvPr>
          <p:cNvSpPr txBox="1"/>
          <p:nvPr/>
        </p:nvSpPr>
        <p:spPr>
          <a:xfrm>
            <a:off x="1642532" y="2700010"/>
            <a:ext cx="9406467" cy="584775"/>
          </a:xfrm>
          <a:prstGeom prst="rect">
            <a:avLst/>
          </a:prstGeom>
          <a:noFill/>
        </p:spPr>
        <p:txBody>
          <a:bodyPr wrap="square" rtlCol="0">
            <a:spAutoFit/>
          </a:bodyPr>
          <a:lstStyle/>
          <a:p>
            <a:r>
              <a:rPr lang="en-US" sz="3200" dirty="0"/>
              <a:t>If you need to open any strange email ...</a:t>
            </a:r>
          </a:p>
        </p:txBody>
      </p:sp>
      <p:sp>
        <p:nvSpPr>
          <p:cNvPr id="3" name="TextBox 2">
            <a:extLst>
              <a:ext uri="{FF2B5EF4-FFF2-40B4-BE49-F238E27FC236}">
                <a16:creationId xmlns:a16="http://schemas.microsoft.com/office/drawing/2014/main" id="{42236308-0C97-851B-FAE8-57DCCDAFBA9E}"/>
              </a:ext>
            </a:extLst>
          </p:cNvPr>
          <p:cNvSpPr txBox="1"/>
          <p:nvPr/>
        </p:nvSpPr>
        <p:spPr>
          <a:xfrm>
            <a:off x="1676400" y="3581400"/>
            <a:ext cx="8534400" cy="584775"/>
          </a:xfrm>
          <a:prstGeom prst="rect">
            <a:avLst/>
          </a:prstGeom>
          <a:noFill/>
        </p:spPr>
        <p:txBody>
          <a:bodyPr wrap="square" rtlCol="0">
            <a:spAutoFit/>
          </a:bodyPr>
          <a:lstStyle/>
          <a:p>
            <a:r>
              <a:rPr lang="en-US" sz="3200" dirty="0"/>
              <a:t>Open it on your cellphone</a:t>
            </a:r>
          </a:p>
        </p:txBody>
      </p:sp>
    </p:spTree>
    <p:extLst>
      <p:ext uri="{BB962C8B-B14F-4D97-AF65-F5344CB8AC3E}">
        <p14:creationId xmlns:p14="http://schemas.microsoft.com/office/powerpoint/2010/main" val="4016015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8D1F7-9DE3-B94E-B0EB-51D43D9B1A51}"/>
              </a:ext>
            </a:extLst>
          </p:cNvPr>
          <p:cNvSpPr>
            <a:spLocks noGrp="1"/>
          </p:cNvSpPr>
          <p:nvPr>
            <p:ph type="title"/>
          </p:nvPr>
        </p:nvSpPr>
        <p:spPr/>
        <p:txBody>
          <a:bodyPr/>
          <a:lstStyle/>
          <a:p>
            <a:r>
              <a:rPr lang="en-US" sz="4800" dirty="0"/>
              <a:t>Top Ten Passwords at Adobe</a:t>
            </a:r>
          </a:p>
        </p:txBody>
      </p:sp>
      <p:pic>
        <p:nvPicPr>
          <p:cNvPr id="5" name="Content Placeholder 4" descr="A picture containing text&#10;&#10;Description automatically generated">
            <a:extLst>
              <a:ext uri="{FF2B5EF4-FFF2-40B4-BE49-F238E27FC236}">
                <a16:creationId xmlns:a16="http://schemas.microsoft.com/office/drawing/2014/main" id="{09E18E1A-4AEE-4242-99FD-14C91266C9D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4990"/>
          <a:stretch/>
        </p:blipFill>
        <p:spPr>
          <a:xfrm>
            <a:off x="2514600" y="1401728"/>
            <a:ext cx="7162800" cy="5452462"/>
          </a:xfrm>
        </p:spPr>
      </p:pic>
    </p:spTree>
    <p:extLst>
      <p:ext uri="{BB962C8B-B14F-4D97-AF65-F5344CB8AC3E}">
        <p14:creationId xmlns:p14="http://schemas.microsoft.com/office/powerpoint/2010/main" val="1760460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A Strong Password</a:t>
            </a:r>
          </a:p>
        </p:txBody>
      </p:sp>
      <p:sp>
        <p:nvSpPr>
          <p:cNvPr id="3" name="Content Placeholder 2"/>
          <p:cNvSpPr>
            <a:spLocks noGrp="1"/>
          </p:cNvSpPr>
          <p:nvPr>
            <p:ph idx="1"/>
          </p:nvPr>
        </p:nvSpPr>
        <p:spPr/>
        <p:txBody>
          <a:bodyPr>
            <a:normAutofit/>
          </a:bodyPr>
          <a:lstStyle/>
          <a:p>
            <a:r>
              <a:rPr lang="en-US" sz="3600" dirty="0"/>
              <a:t>Think of a strong password, </a:t>
            </a:r>
            <a:br>
              <a:rPr lang="en-US" sz="3600" dirty="0"/>
            </a:br>
            <a:r>
              <a:rPr lang="en-US" sz="3600" dirty="0"/>
              <a:t>but easy to remember</a:t>
            </a:r>
          </a:p>
          <a:p>
            <a:pPr>
              <a:spcBef>
                <a:spcPts val="2500"/>
              </a:spcBef>
            </a:pPr>
            <a:r>
              <a:rPr lang="en-US" sz="3600" dirty="0"/>
              <a:t>Write it down</a:t>
            </a:r>
          </a:p>
        </p:txBody>
      </p:sp>
    </p:spTree>
    <p:extLst>
      <p:ext uri="{BB962C8B-B14F-4D97-AF65-F5344CB8AC3E}">
        <p14:creationId xmlns:p14="http://schemas.microsoft.com/office/powerpoint/2010/main" val="10523085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p>
            <a:r>
              <a:rPr lang="en-US" sz="4800" dirty="0"/>
              <a:t>Is Your Password Strong?</a:t>
            </a:r>
          </a:p>
        </p:txBody>
      </p:sp>
      <p:sp>
        <p:nvSpPr>
          <p:cNvPr id="8" name="Content Placeholder 7"/>
          <p:cNvSpPr>
            <a:spLocks noGrp="1"/>
          </p:cNvSpPr>
          <p:nvPr>
            <p:ph idx="1"/>
          </p:nvPr>
        </p:nvSpPr>
        <p:spPr>
          <a:xfrm>
            <a:off x="1981200" y="1828800"/>
            <a:ext cx="8229600" cy="4648200"/>
          </a:xfrm>
        </p:spPr>
        <p:txBody>
          <a:bodyPr>
            <a:normAutofit/>
          </a:bodyPr>
          <a:lstStyle/>
          <a:p>
            <a:r>
              <a:rPr lang="en-US" sz="3600" dirty="0"/>
              <a:t>Password strength tests:</a:t>
            </a:r>
          </a:p>
          <a:p>
            <a:pPr lvl="1">
              <a:spcBef>
                <a:spcPts val="1968"/>
              </a:spcBef>
            </a:pPr>
            <a:r>
              <a:rPr lang="en-US" sz="3200" dirty="0">
                <a:hlinkClick r:id="rId4"/>
              </a:rPr>
              <a:t>www.grc.com/haystack.htm</a:t>
            </a:r>
            <a:endParaRPr lang="en-US" sz="3200" dirty="0">
              <a:hlinkClick r:id="rId5"/>
            </a:endParaRPr>
          </a:p>
          <a:p>
            <a:pPr lvl="1">
              <a:spcBef>
                <a:spcPts val="1968"/>
              </a:spcBef>
            </a:pPr>
            <a:r>
              <a:rPr lang="en-US" sz="3200" dirty="0">
                <a:hlinkClick r:id="rId5"/>
              </a:rPr>
              <a:t>www.PasswordMeter.com</a:t>
            </a:r>
            <a:r>
              <a:rPr lang="en-US" sz="3200" dirty="0"/>
              <a:t> </a:t>
            </a:r>
          </a:p>
          <a:p>
            <a:pPr lvl="1"/>
            <a:endParaRPr lang="en-US" sz="3200" dirty="0"/>
          </a:p>
          <a:p>
            <a:pPr lvl="1"/>
            <a:endParaRPr lang="en-US" sz="3200" dirty="0"/>
          </a:p>
        </p:txBody>
      </p:sp>
      <p:sp>
        <p:nvSpPr>
          <p:cNvPr id="6" name="Slide Number Placeholder 5"/>
          <p:cNvSpPr>
            <a:spLocks noGrp="1"/>
          </p:cNvSpPr>
          <p:nvPr>
            <p:ph type="sldNum" sz="quarter" idx="12"/>
          </p:nvPr>
        </p:nvSpPr>
        <p:spPr/>
        <p:txBody>
          <a:bodyPr/>
          <a:lstStyle/>
          <a:p>
            <a:fld id="{3C5A0288-DE65-4327-81AA-3D0ED474C7D0}" type="slidenum">
              <a:rPr lang="en-US" smtClean="0"/>
              <a:pPr/>
              <a:t>71</a:t>
            </a:fld>
            <a:endParaRPr lang="en-US" dirty="0"/>
          </a:p>
        </p:txBody>
      </p:sp>
    </p:spTree>
    <p:custDataLst>
      <p:tags r:id="rId1"/>
    </p:custDataLst>
    <p:extLst>
      <p:ext uri="{BB962C8B-B14F-4D97-AF65-F5344CB8AC3E}">
        <p14:creationId xmlns:p14="http://schemas.microsoft.com/office/powerpoint/2010/main" val="257619836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p>
            <a:r>
              <a:rPr lang="en-US" sz="4800" dirty="0"/>
              <a:t>What Is a Strong Password?</a:t>
            </a:r>
            <a:endParaRPr lang="en-US" sz="4400" dirty="0"/>
          </a:p>
        </p:txBody>
      </p:sp>
      <p:sp>
        <p:nvSpPr>
          <p:cNvPr id="8" name="Content Placeholder 7"/>
          <p:cNvSpPr>
            <a:spLocks noGrp="1"/>
          </p:cNvSpPr>
          <p:nvPr>
            <p:ph idx="1"/>
          </p:nvPr>
        </p:nvSpPr>
        <p:spPr>
          <a:xfrm>
            <a:off x="1981200" y="1905000"/>
            <a:ext cx="9093200" cy="4572000"/>
          </a:xfrm>
        </p:spPr>
        <p:txBody>
          <a:bodyPr>
            <a:normAutofit/>
          </a:bodyPr>
          <a:lstStyle/>
          <a:p>
            <a:r>
              <a:rPr lang="en-US" sz="3200" dirty="0"/>
              <a:t>At least 14 characters</a:t>
            </a:r>
          </a:p>
          <a:p>
            <a:pPr>
              <a:spcBef>
                <a:spcPts val="1800"/>
              </a:spcBef>
            </a:pPr>
            <a:r>
              <a:rPr lang="en-US" sz="3200" dirty="0"/>
              <a:t>Include different characters:</a:t>
            </a:r>
          </a:p>
          <a:p>
            <a:pPr lvl="1">
              <a:spcBef>
                <a:spcPts val="600"/>
              </a:spcBef>
            </a:pPr>
            <a:r>
              <a:rPr lang="en-US" sz="2800" dirty="0"/>
              <a:t>Capitals, Numbers, Symbols</a:t>
            </a:r>
          </a:p>
          <a:p>
            <a:pPr>
              <a:spcBef>
                <a:spcPts val="1800"/>
              </a:spcBef>
            </a:pPr>
            <a:r>
              <a:rPr lang="en-US" sz="3200" dirty="0"/>
              <a:t>Randomly chosen</a:t>
            </a:r>
          </a:p>
          <a:p>
            <a:pPr lvl="1">
              <a:spcBef>
                <a:spcPts val="600"/>
              </a:spcBef>
            </a:pPr>
            <a:r>
              <a:rPr lang="en-US" sz="2800" dirty="0"/>
              <a:t>Avoid common words, dates, names</a:t>
            </a:r>
          </a:p>
          <a:p>
            <a:pPr>
              <a:spcBef>
                <a:spcPts val="1800"/>
              </a:spcBef>
            </a:pPr>
            <a:r>
              <a:rPr lang="en-US" sz="3200" dirty="0"/>
              <a:t>Change the password regularly</a:t>
            </a:r>
          </a:p>
          <a:p>
            <a:pPr lvl="1"/>
            <a:endParaRPr lang="en-US" sz="2800" dirty="0"/>
          </a:p>
        </p:txBody>
      </p:sp>
      <p:sp>
        <p:nvSpPr>
          <p:cNvPr id="6" name="Slide Number Placeholder 5"/>
          <p:cNvSpPr>
            <a:spLocks noGrp="1"/>
          </p:cNvSpPr>
          <p:nvPr>
            <p:ph type="sldNum" sz="quarter" idx="12"/>
          </p:nvPr>
        </p:nvSpPr>
        <p:spPr/>
        <p:txBody>
          <a:bodyPr/>
          <a:lstStyle/>
          <a:p>
            <a:pPr>
              <a:defRPr/>
            </a:pPr>
            <a:fld id="{3C5A0288-DE65-4327-81AA-3D0ED474C7D0}" type="slidenum">
              <a:rPr lang="en-US">
                <a:solidFill>
                  <a:srgbClr val="D6ECFF"/>
                </a:solidFill>
                <a:latin typeface="Verdana"/>
              </a:rPr>
              <a:pPr>
                <a:defRPr/>
              </a:pPr>
              <a:t>72</a:t>
            </a:fld>
            <a:endParaRPr lang="en-US" dirty="0">
              <a:solidFill>
                <a:srgbClr val="D6ECFF"/>
              </a:solidFill>
              <a:latin typeface="Verdana"/>
            </a:endParaRPr>
          </a:p>
        </p:txBody>
      </p:sp>
      <p:cxnSp>
        <p:nvCxnSpPr>
          <p:cNvPr id="3" name="Straight Connector 2">
            <a:extLst>
              <a:ext uri="{FF2B5EF4-FFF2-40B4-BE49-F238E27FC236}">
                <a16:creationId xmlns:a16="http://schemas.microsoft.com/office/drawing/2014/main" id="{C9C4FC76-A194-460A-8F72-7754C90D1A8B}"/>
              </a:ext>
            </a:extLst>
          </p:cNvPr>
          <p:cNvCxnSpPr>
            <a:cxnSpLocks/>
          </p:cNvCxnSpPr>
          <p:nvPr/>
        </p:nvCxnSpPr>
        <p:spPr>
          <a:xfrm>
            <a:off x="2438400" y="5410200"/>
            <a:ext cx="64770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512094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914400" y="469899"/>
            <a:ext cx="10782300" cy="1143000"/>
          </a:xfrm>
        </p:spPr>
        <p:txBody>
          <a:bodyPr>
            <a:noAutofit/>
          </a:bodyPr>
          <a:lstStyle/>
          <a:p>
            <a:r>
              <a:rPr lang="en-US" sz="4800" dirty="0"/>
              <a:t>Can You Remember This Password? </a:t>
            </a:r>
          </a:p>
        </p:txBody>
      </p:sp>
      <p:sp>
        <p:nvSpPr>
          <p:cNvPr id="3" name="TPAnswers"/>
          <p:cNvSpPr>
            <a:spLocks noGrp="1"/>
          </p:cNvSpPr>
          <p:nvPr>
            <p:ph type="body" idx="1"/>
            <p:custDataLst>
              <p:tags r:id="rId2"/>
            </p:custDataLst>
          </p:nvPr>
        </p:nvSpPr>
        <p:spPr>
          <a:xfrm>
            <a:off x="2667000" y="2590801"/>
            <a:ext cx="6781800" cy="1320797"/>
          </a:xfrm>
        </p:spPr>
        <p:txBody>
          <a:bodyPr>
            <a:noAutofit/>
          </a:bodyPr>
          <a:lstStyle/>
          <a:p>
            <a:pPr marL="0" indent="0" algn="ctr">
              <a:buNone/>
            </a:pPr>
            <a:r>
              <a:rPr lang="en-US" sz="4000" dirty="0"/>
              <a:t>4Sa7ya,ofbfotc</a:t>
            </a:r>
          </a:p>
        </p:txBody>
      </p:sp>
      <p:sp>
        <p:nvSpPr>
          <p:cNvPr id="4" name="Rectangle 3"/>
          <p:cNvSpPr/>
          <p:nvPr/>
        </p:nvSpPr>
        <p:spPr>
          <a:xfrm>
            <a:off x="609600" y="4507327"/>
            <a:ext cx="10972800" cy="1588673"/>
          </a:xfrm>
          <a:prstGeom prst="rect">
            <a:avLst/>
          </a:prstGeom>
          <a:no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C000"/>
                </a:solidFill>
              </a:rPr>
              <a:t>4</a:t>
            </a:r>
            <a:r>
              <a:rPr lang="en-US" sz="3600" dirty="0">
                <a:solidFill>
                  <a:prstClr val="white"/>
                </a:solidFill>
              </a:rPr>
              <a:t> </a:t>
            </a:r>
            <a:r>
              <a:rPr lang="en-US" sz="3600" b="1" dirty="0">
                <a:solidFill>
                  <a:srgbClr val="FFC000"/>
                </a:solidFill>
              </a:rPr>
              <a:t>S</a:t>
            </a:r>
            <a:r>
              <a:rPr lang="en-US" sz="3600" dirty="0">
                <a:solidFill>
                  <a:prstClr val="white"/>
                </a:solidFill>
              </a:rPr>
              <a:t>core </a:t>
            </a:r>
            <a:r>
              <a:rPr lang="en-US" sz="3600" b="1" dirty="0">
                <a:solidFill>
                  <a:srgbClr val="FFC000"/>
                </a:solidFill>
              </a:rPr>
              <a:t>a</a:t>
            </a:r>
            <a:r>
              <a:rPr lang="en-US" sz="3600" dirty="0">
                <a:solidFill>
                  <a:prstClr val="white"/>
                </a:solidFill>
              </a:rPr>
              <a:t>nd </a:t>
            </a:r>
            <a:r>
              <a:rPr lang="en-US" sz="3600" b="1" dirty="0">
                <a:solidFill>
                  <a:srgbClr val="FFC000"/>
                </a:solidFill>
              </a:rPr>
              <a:t>7</a:t>
            </a:r>
            <a:r>
              <a:rPr lang="en-US" sz="3600" dirty="0">
                <a:solidFill>
                  <a:prstClr val="white"/>
                </a:solidFill>
              </a:rPr>
              <a:t> </a:t>
            </a:r>
            <a:r>
              <a:rPr lang="en-US" sz="3600" b="1" dirty="0">
                <a:solidFill>
                  <a:srgbClr val="FFC000"/>
                </a:solidFill>
              </a:rPr>
              <a:t>y</a:t>
            </a:r>
            <a:r>
              <a:rPr lang="en-US" sz="3600" dirty="0">
                <a:solidFill>
                  <a:prstClr val="white"/>
                </a:solidFill>
              </a:rPr>
              <a:t>ears </a:t>
            </a:r>
            <a:r>
              <a:rPr lang="en-US" sz="3600" b="1" dirty="0">
                <a:solidFill>
                  <a:srgbClr val="FFC000"/>
                </a:solidFill>
              </a:rPr>
              <a:t>a</a:t>
            </a:r>
            <a:r>
              <a:rPr lang="en-US" sz="3600" dirty="0">
                <a:solidFill>
                  <a:prstClr val="white"/>
                </a:solidFill>
              </a:rPr>
              <a:t>go</a:t>
            </a:r>
            <a:r>
              <a:rPr lang="en-US" sz="3600" b="1" dirty="0">
                <a:solidFill>
                  <a:srgbClr val="FFC000"/>
                </a:solidFill>
              </a:rPr>
              <a:t>,</a:t>
            </a:r>
            <a:r>
              <a:rPr lang="en-US" sz="3600" dirty="0">
                <a:solidFill>
                  <a:prstClr val="white"/>
                </a:solidFill>
              </a:rPr>
              <a:t> </a:t>
            </a:r>
            <a:r>
              <a:rPr lang="en-US" sz="3600" b="1" dirty="0">
                <a:solidFill>
                  <a:srgbClr val="FFC000"/>
                </a:solidFill>
              </a:rPr>
              <a:t>o</a:t>
            </a:r>
            <a:r>
              <a:rPr lang="en-US" sz="3600" dirty="0">
                <a:solidFill>
                  <a:prstClr val="white"/>
                </a:solidFill>
              </a:rPr>
              <a:t>ur </a:t>
            </a:r>
            <a:r>
              <a:rPr lang="en-US" sz="3600" b="1" dirty="0">
                <a:solidFill>
                  <a:srgbClr val="FFC000"/>
                </a:solidFill>
              </a:rPr>
              <a:t>f</a:t>
            </a:r>
            <a:r>
              <a:rPr lang="en-US" sz="3600" dirty="0">
                <a:solidFill>
                  <a:prstClr val="white"/>
                </a:solidFill>
              </a:rPr>
              <a:t>orefathers </a:t>
            </a:r>
            <a:r>
              <a:rPr lang="en-US" sz="3600" b="1" dirty="0">
                <a:solidFill>
                  <a:srgbClr val="FFC000"/>
                </a:solidFill>
              </a:rPr>
              <a:t>b</a:t>
            </a:r>
            <a:r>
              <a:rPr lang="en-US" sz="3600" dirty="0">
                <a:solidFill>
                  <a:prstClr val="white"/>
                </a:solidFill>
              </a:rPr>
              <a:t>rought </a:t>
            </a:r>
            <a:r>
              <a:rPr lang="en-US" sz="3600" b="1" dirty="0">
                <a:solidFill>
                  <a:srgbClr val="FFC000"/>
                </a:solidFill>
              </a:rPr>
              <a:t>f</a:t>
            </a:r>
            <a:r>
              <a:rPr lang="en-US" sz="3600" dirty="0">
                <a:solidFill>
                  <a:prstClr val="white"/>
                </a:solidFill>
              </a:rPr>
              <a:t>orth </a:t>
            </a:r>
            <a:r>
              <a:rPr lang="en-US" sz="3600" b="1" dirty="0">
                <a:solidFill>
                  <a:srgbClr val="FFC000"/>
                </a:solidFill>
              </a:rPr>
              <a:t>o</a:t>
            </a:r>
            <a:r>
              <a:rPr lang="en-US" sz="3600" dirty="0">
                <a:solidFill>
                  <a:prstClr val="white"/>
                </a:solidFill>
              </a:rPr>
              <a:t>n </a:t>
            </a:r>
            <a:r>
              <a:rPr lang="en-US" sz="3600" b="1" dirty="0">
                <a:solidFill>
                  <a:srgbClr val="FFC000"/>
                </a:solidFill>
              </a:rPr>
              <a:t>t</a:t>
            </a:r>
            <a:r>
              <a:rPr lang="en-US" sz="3600" dirty="0">
                <a:solidFill>
                  <a:prstClr val="white"/>
                </a:solidFill>
              </a:rPr>
              <a:t>his </a:t>
            </a:r>
            <a:r>
              <a:rPr lang="en-US" sz="3600" b="1" dirty="0">
                <a:solidFill>
                  <a:srgbClr val="FFC000"/>
                </a:solidFill>
              </a:rPr>
              <a:t>c</a:t>
            </a:r>
            <a:r>
              <a:rPr lang="en-US" sz="3600" dirty="0">
                <a:solidFill>
                  <a:prstClr val="white"/>
                </a:solidFill>
              </a:rPr>
              <a:t>ontinent</a:t>
            </a:r>
          </a:p>
        </p:txBody>
      </p:sp>
    </p:spTree>
    <p:custDataLst>
      <p:tags r:id="rId1"/>
    </p:custDataLst>
    <p:extLst>
      <p:ext uri="{BB962C8B-B14F-4D97-AF65-F5344CB8AC3E}">
        <p14:creationId xmlns:p14="http://schemas.microsoft.com/office/powerpoint/2010/main" val="294940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Major Data Breaches</a:t>
            </a:r>
          </a:p>
        </p:txBody>
      </p:sp>
      <p:sp>
        <p:nvSpPr>
          <p:cNvPr id="4" name="Slide Number Placeholder 3"/>
          <p:cNvSpPr>
            <a:spLocks noGrp="1"/>
          </p:cNvSpPr>
          <p:nvPr>
            <p:ph type="sldNum" sz="quarter" idx="12"/>
          </p:nvPr>
        </p:nvSpPr>
        <p:spPr/>
        <p:txBody>
          <a:bodyPr/>
          <a:lstStyle/>
          <a:p>
            <a:pPr>
              <a:defRPr/>
            </a:pPr>
            <a:fld id="{7B2BC362-EBD3-4186-8EC8-B67285640343}" type="slidenum">
              <a:rPr lang="en-US">
                <a:solidFill>
                  <a:srgbClr val="D6ECFF"/>
                </a:solidFill>
                <a:latin typeface="Verdana"/>
              </a:rPr>
              <a:pPr>
                <a:defRPr/>
              </a:pPr>
              <a:t>74</a:t>
            </a:fld>
            <a:endParaRPr lang="en-US">
              <a:solidFill>
                <a:srgbClr val="D6ECFF"/>
              </a:solidFill>
              <a:latin typeface="Verdana"/>
            </a:endParaRPr>
          </a:p>
        </p:txBody>
      </p:sp>
      <p:sp>
        <p:nvSpPr>
          <p:cNvPr id="6" name="Content Placeholder 5">
            <a:extLst>
              <a:ext uri="{FF2B5EF4-FFF2-40B4-BE49-F238E27FC236}">
                <a16:creationId xmlns:a16="http://schemas.microsoft.com/office/drawing/2014/main" id="{0C3EECEE-0636-4909-9A0C-FDED3919CFE5}"/>
              </a:ext>
            </a:extLst>
          </p:cNvPr>
          <p:cNvSpPr>
            <a:spLocks noGrp="1"/>
          </p:cNvSpPr>
          <p:nvPr>
            <p:ph idx="1"/>
          </p:nvPr>
        </p:nvSpPr>
        <p:spPr/>
        <p:txBody>
          <a:bodyPr>
            <a:normAutofit lnSpcReduction="10000"/>
          </a:bodyPr>
          <a:lstStyle/>
          <a:p>
            <a:pPr marL="68263" indent="0">
              <a:spcBef>
                <a:spcPts val="1800"/>
              </a:spcBef>
              <a:buNone/>
              <a:tabLst>
                <a:tab pos="4797425" algn="ctr"/>
                <a:tab pos="8386763" algn="r"/>
              </a:tabLst>
            </a:pPr>
            <a:r>
              <a:rPr lang="en-US" dirty="0"/>
              <a:t>JP Morgan Chase	2014	76 Million</a:t>
            </a:r>
          </a:p>
          <a:p>
            <a:pPr marL="68263" indent="0">
              <a:spcBef>
                <a:spcPts val="1800"/>
              </a:spcBef>
              <a:buNone/>
              <a:tabLst>
                <a:tab pos="4797425" algn="ctr"/>
                <a:tab pos="8386763" algn="r"/>
              </a:tabLst>
            </a:pPr>
            <a:r>
              <a:rPr lang="en-US" dirty="0"/>
              <a:t>Equifax	2017	146 Million</a:t>
            </a:r>
          </a:p>
          <a:p>
            <a:pPr marL="68263" indent="0">
              <a:spcBef>
                <a:spcPts val="1800"/>
              </a:spcBef>
              <a:buNone/>
              <a:tabLst>
                <a:tab pos="4797425" algn="ctr"/>
                <a:tab pos="8386763" algn="r"/>
              </a:tabLst>
            </a:pPr>
            <a:r>
              <a:rPr lang="en-US" dirty="0"/>
              <a:t>Adult Friend Finder	2016	412 Million</a:t>
            </a:r>
          </a:p>
          <a:p>
            <a:pPr marL="68263" indent="0">
              <a:spcBef>
                <a:spcPts val="1800"/>
              </a:spcBef>
              <a:buNone/>
              <a:tabLst>
                <a:tab pos="4797425" algn="ctr"/>
                <a:tab pos="8386763" algn="r"/>
              </a:tabLst>
            </a:pPr>
            <a:r>
              <a:rPr lang="en-US" dirty="0"/>
              <a:t>Marriott	2018	500 Million</a:t>
            </a:r>
          </a:p>
          <a:p>
            <a:pPr marL="68263" indent="0">
              <a:spcBef>
                <a:spcPts val="1800"/>
              </a:spcBef>
              <a:buNone/>
              <a:tabLst>
                <a:tab pos="4797425" algn="ctr"/>
                <a:tab pos="8386763" algn="r"/>
              </a:tabLst>
            </a:pPr>
            <a:r>
              <a:rPr lang="en-US" dirty="0"/>
              <a:t>Facebook	2021	530 Million</a:t>
            </a:r>
          </a:p>
          <a:p>
            <a:pPr marL="68263" indent="0">
              <a:spcBef>
                <a:spcPts val="1800"/>
              </a:spcBef>
              <a:buNone/>
              <a:tabLst>
                <a:tab pos="4797425" algn="ctr"/>
                <a:tab pos="8386763" algn="r"/>
              </a:tabLst>
            </a:pPr>
            <a:r>
              <a:rPr lang="en-US" dirty="0"/>
              <a:t>LinkedIn	2021	700 Million</a:t>
            </a:r>
          </a:p>
          <a:p>
            <a:pPr marL="68263" indent="0">
              <a:spcBef>
                <a:spcPts val="1800"/>
              </a:spcBef>
              <a:buNone/>
              <a:tabLst>
                <a:tab pos="4797425" algn="ctr"/>
                <a:tab pos="8386763" algn="r"/>
              </a:tabLst>
            </a:pPr>
            <a:r>
              <a:rPr lang="en-US" dirty="0"/>
              <a:t>Yahoo!	2016	3,000 Million</a:t>
            </a:r>
          </a:p>
          <a:p>
            <a:pPr marL="68580" indent="0">
              <a:spcBef>
                <a:spcPts val="1800"/>
              </a:spcBef>
              <a:buNone/>
              <a:tabLst>
                <a:tab pos="4114800" algn="ctr"/>
                <a:tab pos="7543800" algn="r"/>
              </a:tabLst>
            </a:pPr>
            <a:endParaRPr lang="en-US" dirty="0">
              <a:solidFill>
                <a:schemeClr val="accent3">
                  <a:lumMod val="40000"/>
                  <a:lumOff val="60000"/>
                </a:schemeClr>
              </a:solidFill>
            </a:endParaRPr>
          </a:p>
          <a:p>
            <a:pPr marL="68580" indent="0">
              <a:spcBef>
                <a:spcPts val="1800"/>
              </a:spcBef>
              <a:buNone/>
              <a:tabLst>
                <a:tab pos="4114800" algn="ctr"/>
                <a:tab pos="7543800" algn="r"/>
              </a:tabLst>
            </a:pPr>
            <a:endParaRPr lang="en-US" dirty="0">
              <a:solidFill>
                <a:schemeClr val="accent3">
                  <a:lumMod val="40000"/>
                  <a:lumOff val="60000"/>
                </a:schemeClr>
              </a:solidFill>
            </a:endParaRPr>
          </a:p>
        </p:txBody>
      </p:sp>
    </p:spTree>
    <p:extLst>
      <p:ext uri="{BB962C8B-B14F-4D97-AF65-F5344CB8AC3E}">
        <p14:creationId xmlns:p14="http://schemas.microsoft.com/office/powerpoint/2010/main" val="1771505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left)">
                                      <p:cBhvr>
                                        <p:cTn id="11" dur="500"/>
                                        <p:tgtEl>
                                          <p:spTgt spid="6">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wipe(left)">
                                      <p:cBhvr>
                                        <p:cTn id="15" dur="500"/>
                                        <p:tgtEl>
                                          <p:spTgt spid="6">
                                            <p:txEl>
                                              <p:pRg st="2" end="2"/>
                                            </p:tx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wipe(left)">
                                      <p:cBhvr>
                                        <p:cTn id="19" dur="500"/>
                                        <p:tgtEl>
                                          <p:spTgt spid="6">
                                            <p:txEl>
                                              <p:pRg st="3" end="3"/>
                                            </p:txEl>
                                          </p:spTgt>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wipe(left)">
                                      <p:cBhvr>
                                        <p:cTn id="23" dur="500"/>
                                        <p:tgtEl>
                                          <p:spTgt spid="6">
                                            <p:txEl>
                                              <p:pRg st="4" end="4"/>
                                            </p:txEl>
                                          </p:spTgt>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wipe(left)">
                                      <p:cBhvr>
                                        <p:cTn id="27" dur="500"/>
                                        <p:tgtEl>
                                          <p:spTgt spid="6">
                                            <p:txEl>
                                              <p:pRg st="5" end="5"/>
                                            </p:txEl>
                                          </p:spTgt>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animEffect transition="in" filter="wipe(left)">
                                      <p:cBhvr>
                                        <p:cTn id="31"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Companies </a:t>
            </a:r>
            <a:r>
              <a:rPr lang="en-US" sz="4800" b="1" i="1" dirty="0"/>
              <a:t>Will</a:t>
            </a:r>
            <a:r>
              <a:rPr lang="en-US" sz="4800" dirty="0"/>
              <a:t> Be Hacked</a:t>
            </a:r>
          </a:p>
        </p:txBody>
      </p:sp>
      <p:sp>
        <p:nvSpPr>
          <p:cNvPr id="3" name="Content Placeholder 2"/>
          <p:cNvSpPr>
            <a:spLocks noGrp="1"/>
          </p:cNvSpPr>
          <p:nvPr>
            <p:ph idx="1"/>
          </p:nvPr>
        </p:nvSpPr>
        <p:spPr/>
        <p:txBody>
          <a:bodyPr>
            <a:normAutofit/>
          </a:bodyPr>
          <a:lstStyle/>
          <a:p>
            <a:r>
              <a:rPr lang="en-US" sz="3600" dirty="0"/>
              <a:t>We can’t control that</a:t>
            </a:r>
          </a:p>
          <a:p>
            <a:pPr>
              <a:spcBef>
                <a:spcPts val="2500"/>
              </a:spcBef>
            </a:pPr>
            <a:r>
              <a:rPr lang="en-US" sz="3600" dirty="0"/>
              <a:t>What does that mean?</a:t>
            </a:r>
          </a:p>
        </p:txBody>
      </p:sp>
      <p:sp>
        <p:nvSpPr>
          <p:cNvPr id="4" name="TextBox 3">
            <a:extLst>
              <a:ext uri="{FF2B5EF4-FFF2-40B4-BE49-F238E27FC236}">
                <a16:creationId xmlns:a16="http://schemas.microsoft.com/office/drawing/2014/main" id="{5DA0ED2E-6B0F-4BB1-BB8E-DE600567D41A}"/>
              </a:ext>
            </a:extLst>
          </p:cNvPr>
          <p:cNvSpPr txBox="1"/>
          <p:nvPr/>
        </p:nvSpPr>
        <p:spPr>
          <a:xfrm>
            <a:off x="1366692" y="4343400"/>
            <a:ext cx="9458616" cy="1107996"/>
          </a:xfrm>
          <a:prstGeom prst="rect">
            <a:avLst/>
          </a:prstGeom>
          <a:noFill/>
          <a:ln w="57150">
            <a:solidFill>
              <a:schemeClr val="accent3">
                <a:lumMod val="40000"/>
                <a:lumOff val="60000"/>
              </a:schemeClr>
            </a:solidFill>
          </a:ln>
        </p:spPr>
        <p:txBody>
          <a:bodyPr wrap="none" lIns="274320" tIns="274320" rIns="274320" bIns="274320" rtlCol="0">
            <a:spAutoFit/>
          </a:bodyPr>
          <a:lstStyle/>
          <a:p>
            <a:pPr algn="ctr"/>
            <a:r>
              <a:rPr lang="en-US" sz="3600" dirty="0">
                <a:solidFill>
                  <a:schemeClr val="accent3">
                    <a:lumMod val="40000"/>
                    <a:lumOff val="60000"/>
                  </a:schemeClr>
                </a:solidFill>
              </a:rPr>
              <a:t>A Different Password for Each Account</a:t>
            </a:r>
          </a:p>
        </p:txBody>
      </p:sp>
    </p:spTree>
    <p:extLst>
      <p:ext uri="{BB962C8B-B14F-4D97-AF65-F5344CB8AC3E}">
        <p14:creationId xmlns:p14="http://schemas.microsoft.com/office/powerpoint/2010/main" val="1614582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p>
            <a:r>
              <a:rPr lang="en-US" sz="4800" dirty="0"/>
              <a:t>Strong Passwords: Summary</a:t>
            </a:r>
            <a:endParaRPr lang="en-US" sz="4400" dirty="0"/>
          </a:p>
        </p:txBody>
      </p:sp>
      <p:sp>
        <p:nvSpPr>
          <p:cNvPr id="8" name="Content Placeholder 7"/>
          <p:cNvSpPr>
            <a:spLocks noGrp="1"/>
          </p:cNvSpPr>
          <p:nvPr>
            <p:ph idx="1"/>
          </p:nvPr>
        </p:nvSpPr>
        <p:spPr>
          <a:xfrm>
            <a:off x="1981200" y="1905000"/>
            <a:ext cx="9093200" cy="4572000"/>
          </a:xfrm>
        </p:spPr>
        <p:txBody>
          <a:bodyPr>
            <a:normAutofit/>
          </a:bodyPr>
          <a:lstStyle/>
          <a:p>
            <a:r>
              <a:rPr lang="en-US" sz="3200" dirty="0"/>
              <a:t>At least 14 characters</a:t>
            </a:r>
          </a:p>
          <a:p>
            <a:pPr>
              <a:spcBef>
                <a:spcPts val="1800"/>
              </a:spcBef>
            </a:pPr>
            <a:r>
              <a:rPr lang="en-US" sz="3200" dirty="0"/>
              <a:t>Include different characters</a:t>
            </a:r>
          </a:p>
          <a:p>
            <a:pPr>
              <a:spcBef>
                <a:spcPts val="1800"/>
              </a:spcBef>
            </a:pPr>
            <a:r>
              <a:rPr lang="en-US" sz="3200" dirty="0"/>
              <a:t>Randomly chosen</a:t>
            </a:r>
          </a:p>
          <a:p>
            <a:pPr>
              <a:spcBef>
                <a:spcPts val="1800"/>
              </a:spcBef>
            </a:pPr>
            <a:r>
              <a:rPr lang="en-US" sz="3200" dirty="0"/>
              <a:t>Unique</a:t>
            </a:r>
          </a:p>
          <a:p>
            <a:pPr lvl="1"/>
            <a:endParaRPr lang="en-US" sz="2800" dirty="0"/>
          </a:p>
        </p:txBody>
      </p:sp>
      <p:sp>
        <p:nvSpPr>
          <p:cNvPr id="6" name="Slide Number Placeholder 5"/>
          <p:cNvSpPr>
            <a:spLocks noGrp="1"/>
          </p:cNvSpPr>
          <p:nvPr>
            <p:ph type="sldNum" sz="quarter" idx="12"/>
          </p:nvPr>
        </p:nvSpPr>
        <p:spPr/>
        <p:txBody>
          <a:bodyPr/>
          <a:lstStyle/>
          <a:p>
            <a:pPr>
              <a:defRPr/>
            </a:pPr>
            <a:fld id="{3C5A0288-DE65-4327-81AA-3D0ED474C7D0}" type="slidenum">
              <a:rPr lang="en-US">
                <a:solidFill>
                  <a:srgbClr val="D6ECFF"/>
                </a:solidFill>
                <a:latin typeface="Verdana"/>
              </a:rPr>
              <a:pPr>
                <a:defRPr/>
              </a:pPr>
              <a:t>76</a:t>
            </a:fld>
            <a:endParaRPr lang="en-US" dirty="0">
              <a:solidFill>
                <a:srgbClr val="D6ECFF"/>
              </a:solidFill>
              <a:latin typeface="Verdana"/>
            </a:endParaRPr>
          </a:p>
        </p:txBody>
      </p:sp>
    </p:spTree>
    <p:custDataLst>
      <p:tags r:id="rId1"/>
    </p:custDataLst>
    <p:extLst>
      <p:ext uri="{BB962C8B-B14F-4D97-AF65-F5344CB8AC3E}">
        <p14:creationId xmlns:p14="http://schemas.microsoft.com/office/powerpoint/2010/main" val="3312792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533400"/>
            <a:ext cx="8001000" cy="1469136"/>
          </a:xfrm>
        </p:spPr>
        <p:txBody>
          <a:bodyPr/>
          <a:lstStyle/>
          <a:p>
            <a:r>
              <a:rPr lang="en-US" sz="4800" dirty="0"/>
              <a:t>Which Accounts Need </a:t>
            </a:r>
            <a:r>
              <a:rPr lang="en-US" sz="6000" dirty="0"/>
              <a:t>$</a:t>
            </a:r>
            <a:r>
              <a:rPr lang="en-US" sz="4800" dirty="0" err="1"/>
              <a:t>trong</a:t>
            </a:r>
            <a:r>
              <a:rPr lang="en-US" sz="4800" dirty="0"/>
              <a:t> Passwords?</a:t>
            </a:r>
          </a:p>
        </p:txBody>
      </p:sp>
      <p:sp>
        <p:nvSpPr>
          <p:cNvPr id="3" name="Content Placeholder 2"/>
          <p:cNvSpPr>
            <a:spLocks noGrp="1"/>
          </p:cNvSpPr>
          <p:nvPr>
            <p:ph idx="1"/>
          </p:nvPr>
        </p:nvSpPr>
        <p:spPr>
          <a:xfrm>
            <a:off x="1295400" y="2819400"/>
            <a:ext cx="7772400" cy="3557496"/>
          </a:xfrm>
        </p:spPr>
        <p:txBody>
          <a:bodyPr>
            <a:normAutofit/>
          </a:bodyPr>
          <a:lstStyle/>
          <a:p>
            <a:pPr>
              <a:spcAft>
                <a:spcPts val="1800"/>
              </a:spcAft>
            </a:pPr>
            <a:r>
              <a:rPr lang="en-US" sz="3600" dirty="0"/>
              <a:t>Banking / Finance</a:t>
            </a:r>
          </a:p>
          <a:p>
            <a:pPr>
              <a:spcAft>
                <a:spcPts val="1800"/>
              </a:spcAft>
            </a:pPr>
            <a:r>
              <a:rPr lang="en-US" sz="3600" dirty="0"/>
              <a:t>Retailers</a:t>
            </a:r>
          </a:p>
          <a:p>
            <a:pPr>
              <a:spcAft>
                <a:spcPts val="1800"/>
              </a:spcAft>
            </a:pPr>
            <a:r>
              <a:rPr lang="en-US" sz="3600" dirty="0"/>
              <a:t>Email</a:t>
            </a:r>
          </a:p>
          <a:p>
            <a:endParaRPr lang="en-US" sz="3600" dirty="0"/>
          </a:p>
        </p:txBody>
      </p:sp>
    </p:spTree>
    <p:extLst>
      <p:ext uri="{BB962C8B-B14F-4D97-AF65-F5344CB8AC3E}">
        <p14:creationId xmlns:p14="http://schemas.microsoft.com/office/powerpoint/2010/main" val="143087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3F321-AAD7-4149-84C0-CE8FEE87CBC3}"/>
              </a:ext>
            </a:extLst>
          </p:cNvPr>
          <p:cNvSpPr>
            <a:spLocks noGrp="1"/>
          </p:cNvSpPr>
          <p:nvPr>
            <p:ph type="title"/>
          </p:nvPr>
        </p:nvSpPr>
        <p:spPr/>
        <p:txBody>
          <a:bodyPr/>
          <a:lstStyle/>
          <a:p>
            <a:r>
              <a:rPr lang="en-US" sz="4800" dirty="0"/>
              <a:t>Why Protect Email?</a:t>
            </a:r>
          </a:p>
        </p:txBody>
      </p:sp>
      <p:sp>
        <p:nvSpPr>
          <p:cNvPr id="3" name="Content Placeholder 2">
            <a:extLst>
              <a:ext uri="{FF2B5EF4-FFF2-40B4-BE49-F238E27FC236}">
                <a16:creationId xmlns:a16="http://schemas.microsoft.com/office/drawing/2014/main" id="{34B0B873-BE14-4B8F-B595-6771BC37DF66}"/>
              </a:ext>
            </a:extLst>
          </p:cNvPr>
          <p:cNvSpPr>
            <a:spLocks noGrp="1"/>
          </p:cNvSpPr>
          <p:nvPr>
            <p:ph idx="1"/>
          </p:nvPr>
        </p:nvSpPr>
        <p:spPr>
          <a:xfrm>
            <a:off x="1219200" y="2057400"/>
            <a:ext cx="10363200" cy="4298160"/>
          </a:xfrm>
        </p:spPr>
        <p:txBody>
          <a:bodyPr>
            <a:normAutofit/>
          </a:bodyPr>
          <a:lstStyle/>
          <a:p>
            <a:r>
              <a:rPr lang="en-US" sz="3600" dirty="0"/>
              <a:t>Email may be a backdoor to your other accounts</a:t>
            </a:r>
          </a:p>
        </p:txBody>
      </p:sp>
      <p:pic>
        <p:nvPicPr>
          <p:cNvPr id="4" name="Picture 3">
            <a:extLst>
              <a:ext uri="{FF2B5EF4-FFF2-40B4-BE49-F238E27FC236}">
                <a16:creationId xmlns:a16="http://schemas.microsoft.com/office/drawing/2014/main" id="{F6C3CACF-A15D-41DB-96CC-399E99F87F97}"/>
              </a:ext>
            </a:extLst>
          </p:cNvPr>
          <p:cNvPicPr>
            <a:picLocks noChangeAspect="1"/>
          </p:cNvPicPr>
          <p:nvPr/>
        </p:nvPicPr>
        <p:blipFill>
          <a:blip r:embed="rId2"/>
          <a:stretch>
            <a:fillRect/>
          </a:stretch>
        </p:blipFill>
        <p:spPr>
          <a:xfrm>
            <a:off x="5924550" y="3669412"/>
            <a:ext cx="4667250" cy="29144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9367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D6EE8-EBFE-39B7-F7D3-BE0EBD59701B}"/>
              </a:ext>
            </a:extLst>
          </p:cNvPr>
          <p:cNvSpPr>
            <a:spLocks noGrp="1"/>
          </p:cNvSpPr>
          <p:nvPr>
            <p:ph type="ctrTitle"/>
          </p:nvPr>
        </p:nvSpPr>
        <p:spPr>
          <a:xfrm>
            <a:off x="1187532" y="2441448"/>
            <a:ext cx="10363200" cy="1975104"/>
          </a:xfrm>
        </p:spPr>
        <p:txBody>
          <a:bodyPr anchor="ctr"/>
          <a:lstStyle/>
          <a:p>
            <a:r>
              <a:rPr lang="en-US" sz="4800" dirty="0"/>
              <a:t>10. USE MOBILE DEVICES</a:t>
            </a:r>
          </a:p>
        </p:txBody>
      </p:sp>
      <p:sp>
        <p:nvSpPr>
          <p:cNvPr id="3" name="Subtitle 2">
            <a:extLst>
              <a:ext uri="{FF2B5EF4-FFF2-40B4-BE49-F238E27FC236}">
                <a16:creationId xmlns:a16="http://schemas.microsoft.com/office/drawing/2014/main" id="{A40048B1-751F-2708-DD8C-A400CBA6C6B4}"/>
              </a:ext>
            </a:extLst>
          </p:cNvPr>
          <p:cNvSpPr>
            <a:spLocks noGrp="1"/>
          </p:cNvSpPr>
          <p:nvPr>
            <p:ph type="subTitle" idx="1"/>
          </p:nvPr>
        </p:nvSpPr>
        <p:spPr>
          <a:xfrm>
            <a:off x="1187532" y="381000"/>
            <a:ext cx="10363200" cy="1508760"/>
          </a:xfrm>
        </p:spPr>
        <p:txBody>
          <a:bodyPr/>
          <a:lstStyle/>
          <a:p>
            <a:endParaRPr lang="en-US"/>
          </a:p>
        </p:txBody>
      </p:sp>
    </p:spTree>
    <p:extLst>
      <p:ext uri="{BB962C8B-B14F-4D97-AF65-F5344CB8AC3E}">
        <p14:creationId xmlns:p14="http://schemas.microsoft.com/office/powerpoint/2010/main" val="32122417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512064"/>
            <a:ext cx="10210800" cy="914400"/>
          </a:xfrm>
        </p:spPr>
        <p:txBody>
          <a:bodyPr/>
          <a:lstStyle/>
          <a:p>
            <a:r>
              <a:rPr lang="en-US" sz="4400" dirty="0"/>
              <a:t>Anything Easier than Passwords?</a:t>
            </a:r>
          </a:p>
        </p:txBody>
      </p:sp>
    </p:spTree>
    <p:extLst>
      <p:ext uri="{BB962C8B-B14F-4D97-AF65-F5344CB8AC3E}">
        <p14:creationId xmlns:p14="http://schemas.microsoft.com/office/powerpoint/2010/main" val="105023979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a:solidFill>
                  <a:schemeClr val="accent4">
                    <a:lumMod val="20000"/>
                    <a:lumOff val="80000"/>
                  </a:schemeClr>
                </a:solidFill>
              </a:rPr>
              <a:t>Biometric Authentication</a:t>
            </a:r>
          </a:p>
        </p:txBody>
      </p:sp>
      <p:sp>
        <p:nvSpPr>
          <p:cNvPr id="3" name="Content Placeholder 2"/>
          <p:cNvSpPr>
            <a:spLocks noGrp="1"/>
          </p:cNvSpPr>
          <p:nvPr>
            <p:ph idx="1"/>
          </p:nvPr>
        </p:nvSpPr>
        <p:spPr>
          <a:xfrm>
            <a:off x="1219200" y="1727184"/>
            <a:ext cx="8229600" cy="4915487"/>
          </a:xfrm>
        </p:spPr>
        <p:txBody>
          <a:bodyPr>
            <a:normAutofit/>
          </a:bodyPr>
          <a:lstStyle/>
          <a:p>
            <a:r>
              <a:rPr lang="en-US" sz="3600" dirty="0"/>
              <a:t>Reads:</a:t>
            </a:r>
          </a:p>
          <a:p>
            <a:pPr lvl="1"/>
            <a:r>
              <a:rPr lang="en-US" sz="3200" dirty="0"/>
              <a:t>Fingerprint</a:t>
            </a:r>
          </a:p>
          <a:p>
            <a:pPr lvl="1"/>
            <a:r>
              <a:rPr lang="en-US" sz="3200" dirty="0"/>
              <a:t>Face pattern</a:t>
            </a:r>
          </a:p>
          <a:p>
            <a:pPr lvl="1"/>
            <a:r>
              <a:rPr lang="en-US" sz="3200" dirty="0"/>
              <a:t>Patterns in eye</a:t>
            </a:r>
          </a:p>
          <a:p>
            <a:pPr lvl="1"/>
            <a:r>
              <a:rPr lang="en-US" sz="3200" dirty="0"/>
              <a:t>Voice patterns</a:t>
            </a:r>
          </a:p>
          <a:p>
            <a:r>
              <a:rPr lang="en-US" sz="3600" dirty="0"/>
              <a:t>Convenient but secure</a:t>
            </a:r>
          </a:p>
          <a:p>
            <a:r>
              <a:rPr lang="en-US" sz="3600" dirty="0">
                <a:solidFill>
                  <a:schemeClr val="accent3">
                    <a:lumMod val="40000"/>
                    <a:lumOff val="60000"/>
                  </a:schemeClr>
                </a:solidFill>
              </a:rPr>
              <a:t>Still need password as backup</a:t>
            </a:r>
          </a:p>
        </p:txBody>
      </p:sp>
      <p:sp>
        <p:nvSpPr>
          <p:cNvPr id="5" name="Slide Number Placeholder 4"/>
          <p:cNvSpPr>
            <a:spLocks noGrp="1"/>
          </p:cNvSpPr>
          <p:nvPr>
            <p:ph type="sldNum" sz="quarter" idx="12"/>
          </p:nvPr>
        </p:nvSpPr>
        <p:spPr/>
        <p:txBody>
          <a:bodyPr/>
          <a:lstStyle/>
          <a:p>
            <a:pPr>
              <a:defRPr/>
            </a:pPr>
            <a:fld id="{3C5A0288-DE65-4327-81AA-3D0ED474C7D0}" type="slidenum">
              <a:rPr lang="en-US">
                <a:solidFill>
                  <a:srgbClr val="D6ECFF"/>
                </a:solidFill>
                <a:latin typeface="Verdana"/>
              </a:rPr>
              <a:pPr>
                <a:defRPr/>
              </a:pPr>
              <a:t>80</a:t>
            </a:fld>
            <a:endParaRPr lang="en-US" dirty="0">
              <a:solidFill>
                <a:srgbClr val="D6ECFF"/>
              </a:solidFill>
              <a:latin typeface="Verdana"/>
            </a:endParaRPr>
          </a:p>
        </p:txBody>
      </p:sp>
      <p:pic>
        <p:nvPicPr>
          <p:cNvPr id="23554"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9014972" y="1570189"/>
            <a:ext cx="2391655" cy="4915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36728680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D6EE8-EBFE-39B7-F7D3-BE0EBD59701B}"/>
              </a:ext>
            </a:extLst>
          </p:cNvPr>
          <p:cNvSpPr>
            <a:spLocks noGrp="1"/>
          </p:cNvSpPr>
          <p:nvPr>
            <p:ph type="ctrTitle"/>
          </p:nvPr>
        </p:nvSpPr>
        <p:spPr>
          <a:xfrm>
            <a:off x="1187532" y="2441448"/>
            <a:ext cx="10363200" cy="1975104"/>
          </a:xfrm>
        </p:spPr>
        <p:txBody>
          <a:bodyPr anchor="ctr"/>
          <a:lstStyle/>
          <a:p>
            <a:pPr marL="868363" indent="-868363"/>
            <a:r>
              <a:rPr lang="en-US" sz="4800" dirty="0"/>
              <a:t>1. Use Strong Passwords</a:t>
            </a:r>
          </a:p>
        </p:txBody>
      </p:sp>
      <p:sp>
        <p:nvSpPr>
          <p:cNvPr id="3" name="Subtitle 2">
            <a:extLst>
              <a:ext uri="{FF2B5EF4-FFF2-40B4-BE49-F238E27FC236}">
                <a16:creationId xmlns:a16="http://schemas.microsoft.com/office/drawing/2014/main" id="{A40048B1-751F-2708-DD8C-A400CBA6C6B4}"/>
              </a:ext>
            </a:extLst>
          </p:cNvPr>
          <p:cNvSpPr>
            <a:spLocks noGrp="1"/>
          </p:cNvSpPr>
          <p:nvPr>
            <p:ph type="subTitle" idx="1"/>
          </p:nvPr>
        </p:nvSpPr>
        <p:spPr>
          <a:xfrm>
            <a:off x="1187532" y="381000"/>
            <a:ext cx="10363200" cy="1508760"/>
          </a:xfrm>
        </p:spPr>
        <p:txBody>
          <a:bodyPr/>
          <a:lstStyle/>
          <a:p>
            <a:endParaRPr lang="en-US"/>
          </a:p>
        </p:txBody>
      </p:sp>
    </p:spTree>
    <p:extLst>
      <p:ext uri="{BB962C8B-B14F-4D97-AF65-F5344CB8AC3E}">
        <p14:creationId xmlns:p14="http://schemas.microsoft.com/office/powerpoint/2010/main" val="18078921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1F50344-226F-AF29-D504-0E0E76C5DCE1}"/>
              </a:ext>
            </a:extLst>
          </p:cNvPr>
          <p:cNvSpPr txBox="1"/>
          <p:nvPr/>
        </p:nvSpPr>
        <p:spPr>
          <a:xfrm>
            <a:off x="1143000" y="2321004"/>
            <a:ext cx="9906000" cy="2215991"/>
          </a:xfrm>
          <a:prstGeom prst="rect">
            <a:avLst/>
          </a:prstGeom>
          <a:noFill/>
        </p:spPr>
        <p:txBody>
          <a:bodyPr wrap="square" rtlCol="0" anchor="ctr">
            <a:spAutoFit/>
          </a:bodyPr>
          <a:lstStyle/>
          <a:p>
            <a:pPr algn="ctr"/>
            <a:r>
              <a:rPr lang="en-US" sz="13800" dirty="0"/>
              <a:t>Recap</a:t>
            </a:r>
          </a:p>
        </p:txBody>
      </p:sp>
    </p:spTree>
    <p:extLst>
      <p:ext uri="{BB962C8B-B14F-4D97-AF65-F5344CB8AC3E}">
        <p14:creationId xmlns:p14="http://schemas.microsoft.com/office/powerpoint/2010/main" val="3734890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D067E-7D45-B5EC-3D2E-19A6A23B323A}"/>
              </a:ext>
            </a:extLst>
          </p:cNvPr>
          <p:cNvSpPr>
            <a:spLocks noGrp="1"/>
          </p:cNvSpPr>
          <p:nvPr>
            <p:ph type="title"/>
          </p:nvPr>
        </p:nvSpPr>
        <p:spPr/>
        <p:txBody>
          <a:bodyPr/>
          <a:lstStyle/>
          <a:p>
            <a:r>
              <a:rPr lang="en-US" sz="4800" dirty="0"/>
              <a:t>10 Ways to Protect Yourself Online</a:t>
            </a:r>
          </a:p>
        </p:txBody>
      </p:sp>
      <p:sp>
        <p:nvSpPr>
          <p:cNvPr id="3" name="Content Placeholder 2">
            <a:extLst>
              <a:ext uri="{FF2B5EF4-FFF2-40B4-BE49-F238E27FC236}">
                <a16:creationId xmlns:a16="http://schemas.microsoft.com/office/drawing/2014/main" id="{F71F70FE-3F0D-66FD-C575-9D32FBA94037}"/>
              </a:ext>
            </a:extLst>
          </p:cNvPr>
          <p:cNvSpPr>
            <a:spLocks noGrp="1"/>
          </p:cNvSpPr>
          <p:nvPr>
            <p:ph sz="half" idx="1"/>
          </p:nvPr>
        </p:nvSpPr>
        <p:spPr/>
        <p:txBody>
          <a:bodyPr/>
          <a:lstStyle/>
          <a:p>
            <a:pPr marL="68263" indent="0">
              <a:spcBef>
                <a:spcPts val="1900"/>
              </a:spcBef>
              <a:buNone/>
              <a:tabLst>
                <a:tab pos="568325" algn="r"/>
                <a:tab pos="735013" algn="l"/>
              </a:tabLst>
            </a:pPr>
            <a:r>
              <a:rPr lang="en-US" sz="3200" dirty="0"/>
              <a:t>	10.	Use Mobile Devices</a:t>
            </a:r>
          </a:p>
          <a:p>
            <a:pPr marL="747713" indent="-679450">
              <a:spcBef>
                <a:spcPts val="1900"/>
              </a:spcBef>
              <a:buNone/>
              <a:tabLst>
                <a:tab pos="615950" algn="r"/>
                <a:tab pos="735013" algn="l"/>
              </a:tabLst>
            </a:pPr>
            <a:r>
              <a:rPr lang="en-US" sz="3200" dirty="0"/>
              <a:t>	9.	Use a VPN</a:t>
            </a:r>
          </a:p>
          <a:p>
            <a:pPr marL="747713" indent="-679450">
              <a:spcBef>
                <a:spcPts val="1900"/>
              </a:spcBef>
              <a:buNone/>
              <a:tabLst>
                <a:tab pos="615950" algn="r"/>
                <a:tab pos="735013" algn="l"/>
              </a:tabLst>
            </a:pPr>
            <a:r>
              <a:rPr lang="en-US" sz="3200" dirty="0"/>
              <a:t>	8.	Use an Ad-Blocker</a:t>
            </a:r>
          </a:p>
          <a:p>
            <a:pPr marL="747713" indent="-679450">
              <a:spcBef>
                <a:spcPts val="1900"/>
              </a:spcBef>
              <a:buNone/>
              <a:tabLst>
                <a:tab pos="615950" algn="r"/>
                <a:tab pos="735013" algn="l"/>
              </a:tabLst>
            </a:pPr>
            <a:r>
              <a:rPr lang="en-US" sz="3200" dirty="0"/>
              <a:t>	7.	Keep Your Programs </a:t>
            </a:r>
            <a:br>
              <a:rPr lang="en-US" sz="3200" dirty="0"/>
            </a:br>
            <a:r>
              <a:rPr lang="en-US" sz="3200" dirty="0"/>
              <a:t>Up to Date</a:t>
            </a:r>
          </a:p>
          <a:p>
            <a:pPr marL="747713" indent="-679450">
              <a:spcBef>
                <a:spcPts val="1900"/>
              </a:spcBef>
              <a:buNone/>
              <a:tabLst>
                <a:tab pos="615950" algn="r"/>
                <a:tab pos="735013" algn="l"/>
              </a:tabLst>
            </a:pPr>
            <a:r>
              <a:rPr lang="en-US" sz="3200" dirty="0"/>
              <a:t>	6.	Use Two-Factor Authentication</a:t>
            </a:r>
          </a:p>
          <a:p>
            <a:pPr marL="68580" indent="0">
              <a:spcBef>
                <a:spcPts val="1900"/>
              </a:spcBef>
              <a:buNone/>
            </a:pPr>
            <a:endParaRPr lang="en-US" sz="3200" dirty="0"/>
          </a:p>
        </p:txBody>
      </p:sp>
      <p:sp>
        <p:nvSpPr>
          <p:cNvPr id="4" name="Content Placeholder 3">
            <a:extLst>
              <a:ext uri="{FF2B5EF4-FFF2-40B4-BE49-F238E27FC236}">
                <a16:creationId xmlns:a16="http://schemas.microsoft.com/office/drawing/2014/main" id="{E1965582-C2FC-C17B-0064-6E37D6C631E3}"/>
              </a:ext>
            </a:extLst>
          </p:cNvPr>
          <p:cNvSpPr>
            <a:spLocks noGrp="1"/>
          </p:cNvSpPr>
          <p:nvPr>
            <p:ph sz="half" idx="2"/>
          </p:nvPr>
        </p:nvSpPr>
        <p:spPr>
          <a:xfrm>
            <a:off x="6207124" y="1770502"/>
            <a:ext cx="5756275" cy="4525963"/>
          </a:xfrm>
        </p:spPr>
        <p:txBody>
          <a:bodyPr>
            <a:normAutofit/>
          </a:bodyPr>
          <a:lstStyle/>
          <a:p>
            <a:pPr marL="68263" indent="0">
              <a:spcBef>
                <a:spcPts val="1900"/>
              </a:spcBef>
              <a:buNone/>
              <a:tabLst>
                <a:tab pos="450850" algn="r"/>
                <a:tab pos="568325" algn="l"/>
              </a:tabLst>
            </a:pPr>
            <a:r>
              <a:rPr lang="en-US" sz="3200" dirty="0"/>
              <a:t>	5.	Be Wary of Social Media</a:t>
            </a:r>
          </a:p>
          <a:p>
            <a:pPr marL="68263" indent="0">
              <a:spcBef>
                <a:spcPts val="1900"/>
              </a:spcBef>
              <a:buNone/>
              <a:tabLst>
                <a:tab pos="450850" algn="r"/>
                <a:tab pos="568325" algn="l"/>
              </a:tabLst>
            </a:pPr>
            <a:r>
              <a:rPr lang="en-US" sz="3200" dirty="0"/>
              <a:t>	4.	Be Suspicious</a:t>
            </a:r>
          </a:p>
          <a:p>
            <a:pPr marL="68263" indent="0">
              <a:spcBef>
                <a:spcPts val="1900"/>
              </a:spcBef>
              <a:buNone/>
              <a:tabLst>
                <a:tab pos="450850" algn="r"/>
                <a:tab pos="568325" algn="l"/>
              </a:tabLst>
            </a:pPr>
            <a:r>
              <a:rPr lang="en-US" sz="3200" dirty="0"/>
              <a:t>	3.	Back Up Your Data</a:t>
            </a:r>
          </a:p>
          <a:p>
            <a:pPr marL="68263" indent="0">
              <a:spcBef>
                <a:spcPts val="1900"/>
              </a:spcBef>
              <a:buNone/>
              <a:tabLst>
                <a:tab pos="450850" algn="r"/>
                <a:tab pos="568325" algn="l"/>
              </a:tabLst>
            </a:pPr>
            <a:r>
              <a:rPr lang="en-US" sz="3200" dirty="0"/>
              <a:t>	2.	Use Password Manager</a:t>
            </a:r>
          </a:p>
          <a:p>
            <a:pPr marL="68263" indent="0">
              <a:spcBef>
                <a:spcPts val="1900"/>
              </a:spcBef>
              <a:buNone/>
              <a:tabLst>
                <a:tab pos="450850" algn="r"/>
                <a:tab pos="568325" algn="l"/>
              </a:tabLst>
            </a:pPr>
            <a:r>
              <a:rPr lang="en-US" sz="3200" dirty="0"/>
              <a:t>	1.	Use Strong Passwords</a:t>
            </a:r>
          </a:p>
        </p:txBody>
      </p:sp>
    </p:spTree>
    <p:extLst>
      <p:ext uri="{BB962C8B-B14F-4D97-AF65-F5344CB8AC3E}">
        <p14:creationId xmlns:p14="http://schemas.microsoft.com/office/powerpoint/2010/main" val="6569443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E1517-81DD-7F45-B002-0ECD27635B35}"/>
              </a:ext>
            </a:extLst>
          </p:cNvPr>
          <p:cNvSpPr>
            <a:spLocks noGrp="1"/>
          </p:cNvSpPr>
          <p:nvPr>
            <p:ph type="title"/>
          </p:nvPr>
        </p:nvSpPr>
        <p:spPr/>
        <p:txBody>
          <a:bodyPr/>
          <a:lstStyle/>
          <a:p>
            <a:r>
              <a:rPr lang="en-US" dirty="0"/>
              <a:t>Handouts</a:t>
            </a:r>
          </a:p>
        </p:txBody>
      </p:sp>
      <p:sp>
        <p:nvSpPr>
          <p:cNvPr id="3" name="Content Placeholder 2">
            <a:extLst>
              <a:ext uri="{FF2B5EF4-FFF2-40B4-BE49-F238E27FC236}">
                <a16:creationId xmlns:a16="http://schemas.microsoft.com/office/drawing/2014/main" id="{B96B6DB1-A2A6-8F4B-AD1F-FB566F006120}"/>
              </a:ext>
            </a:extLst>
          </p:cNvPr>
          <p:cNvSpPr>
            <a:spLocks noGrp="1"/>
          </p:cNvSpPr>
          <p:nvPr>
            <p:ph idx="1"/>
          </p:nvPr>
        </p:nvSpPr>
        <p:spPr/>
        <p:txBody>
          <a:bodyPr/>
          <a:lstStyle/>
          <a:p>
            <a:r>
              <a:rPr lang="en-US" dirty="0"/>
              <a:t>Free Material Available:</a:t>
            </a:r>
          </a:p>
          <a:p>
            <a:pPr lvl="1"/>
            <a:r>
              <a:rPr lang="en-US" dirty="0"/>
              <a:t>A printable 2-page handout</a:t>
            </a:r>
          </a:p>
          <a:p>
            <a:pPr lvl="1"/>
            <a:r>
              <a:rPr lang="en-US" dirty="0"/>
              <a:t>A PDF copy of the slide show</a:t>
            </a:r>
          </a:p>
          <a:p>
            <a:pPr>
              <a:spcBef>
                <a:spcPts val="1900"/>
              </a:spcBef>
            </a:pPr>
            <a:r>
              <a:rPr lang="en-US" dirty="0"/>
              <a:t>Go to: </a:t>
            </a:r>
            <a:r>
              <a:rPr lang="en-US" dirty="0" err="1">
                <a:solidFill>
                  <a:schemeClr val="accent3">
                    <a:lumMod val="40000"/>
                    <a:lumOff val="60000"/>
                  </a:schemeClr>
                </a:solidFill>
              </a:rPr>
              <a:t>bit.ly</a:t>
            </a:r>
            <a:r>
              <a:rPr lang="en-US" dirty="0">
                <a:solidFill>
                  <a:schemeClr val="accent3">
                    <a:lumMod val="40000"/>
                    <a:lumOff val="60000"/>
                  </a:schemeClr>
                </a:solidFill>
              </a:rPr>
              <a:t>/secure-my-pc</a:t>
            </a:r>
          </a:p>
        </p:txBody>
      </p:sp>
    </p:spTree>
    <p:extLst>
      <p:ext uri="{BB962C8B-B14F-4D97-AF65-F5344CB8AC3E}">
        <p14:creationId xmlns:p14="http://schemas.microsoft.com/office/powerpoint/2010/main" val="114329387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05100" y="3220047"/>
            <a:ext cx="6781800" cy="830997"/>
          </a:xfrm>
          <a:prstGeom prst="rect">
            <a:avLst/>
          </a:prstGeom>
          <a:noFill/>
        </p:spPr>
        <p:txBody>
          <a:bodyPr wrap="square" rtlCol="0">
            <a:spAutoFit/>
          </a:bodyPr>
          <a:lstStyle/>
          <a:p>
            <a:pPr algn="ctr"/>
            <a:r>
              <a:rPr lang="en-US" sz="4800" b="1" dirty="0">
                <a:solidFill>
                  <a:schemeClr val="accent3">
                    <a:lumMod val="40000"/>
                    <a:lumOff val="60000"/>
                  </a:schemeClr>
                </a:solidFill>
              </a:rPr>
              <a:t>Always Be Careful</a:t>
            </a:r>
          </a:p>
        </p:txBody>
      </p:sp>
      <p:sp>
        <p:nvSpPr>
          <p:cNvPr id="3" name="TextBox 2"/>
          <p:cNvSpPr txBox="1"/>
          <p:nvPr/>
        </p:nvSpPr>
        <p:spPr>
          <a:xfrm>
            <a:off x="3505200" y="4876800"/>
            <a:ext cx="5029200" cy="1631216"/>
          </a:xfrm>
          <a:prstGeom prst="rect">
            <a:avLst/>
          </a:prstGeom>
          <a:noFill/>
        </p:spPr>
        <p:txBody>
          <a:bodyPr wrap="square" rtlCol="0">
            <a:spAutoFit/>
          </a:bodyPr>
          <a:lstStyle/>
          <a:p>
            <a:pPr algn="ctr"/>
            <a:r>
              <a:rPr lang="en-US" sz="2800" b="1" dirty="0"/>
              <a:t>Rich Malloy</a:t>
            </a:r>
          </a:p>
          <a:p>
            <a:pPr algn="ctr"/>
            <a:r>
              <a:rPr lang="en-US" dirty="0"/>
              <a:t>Tech Help Today</a:t>
            </a:r>
          </a:p>
          <a:p>
            <a:pPr algn="ctr"/>
            <a:r>
              <a:rPr lang="en-US" dirty="0"/>
              <a:t>Greenwich, CT</a:t>
            </a:r>
          </a:p>
          <a:p>
            <a:pPr algn="ctr"/>
            <a:r>
              <a:rPr lang="en-US" dirty="0"/>
              <a:t>203-912-8268</a:t>
            </a:r>
          </a:p>
          <a:p>
            <a:pPr algn="ctr"/>
            <a:r>
              <a:rPr lang="en-US" dirty="0"/>
              <a:t>malloy@techhelptoday.com</a:t>
            </a:r>
          </a:p>
        </p:txBody>
      </p:sp>
      <p:sp>
        <p:nvSpPr>
          <p:cNvPr id="4" name="TextBox 3">
            <a:extLst>
              <a:ext uri="{FF2B5EF4-FFF2-40B4-BE49-F238E27FC236}">
                <a16:creationId xmlns:a16="http://schemas.microsoft.com/office/drawing/2014/main" id="{58D0C622-BA11-4A47-AE78-6CA1E8AA1C1F}"/>
              </a:ext>
            </a:extLst>
          </p:cNvPr>
          <p:cNvSpPr txBox="1"/>
          <p:nvPr/>
        </p:nvSpPr>
        <p:spPr>
          <a:xfrm>
            <a:off x="3124200" y="824631"/>
            <a:ext cx="5943600" cy="1569660"/>
          </a:xfrm>
          <a:prstGeom prst="rect">
            <a:avLst/>
          </a:prstGeom>
          <a:noFill/>
        </p:spPr>
        <p:txBody>
          <a:bodyPr wrap="square" rtlCol="0">
            <a:spAutoFit/>
          </a:bodyPr>
          <a:lstStyle/>
          <a:p>
            <a:pPr algn="ctr"/>
            <a:r>
              <a:rPr lang="en-US" sz="4800" dirty="0"/>
              <a:t>Security: </a:t>
            </a:r>
            <a:br>
              <a:rPr lang="en-US" sz="4800" dirty="0"/>
            </a:br>
            <a:r>
              <a:rPr lang="en-US" sz="4800" dirty="0"/>
              <a:t>As Simple as ABC</a:t>
            </a:r>
          </a:p>
        </p:txBody>
      </p:sp>
    </p:spTree>
    <p:extLst>
      <p:ext uri="{BB962C8B-B14F-4D97-AF65-F5344CB8AC3E}">
        <p14:creationId xmlns:p14="http://schemas.microsoft.com/office/powerpoint/2010/main" val="2483474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1F50344-226F-AF29-D504-0E0E76C5DCE1}"/>
              </a:ext>
            </a:extLst>
          </p:cNvPr>
          <p:cNvSpPr txBox="1"/>
          <p:nvPr/>
        </p:nvSpPr>
        <p:spPr>
          <a:xfrm>
            <a:off x="4038600" y="1851645"/>
            <a:ext cx="4114800" cy="3154710"/>
          </a:xfrm>
          <a:prstGeom prst="rect">
            <a:avLst/>
          </a:prstGeom>
          <a:noFill/>
        </p:spPr>
        <p:txBody>
          <a:bodyPr wrap="square" rtlCol="0" anchor="ctr">
            <a:spAutoFit/>
          </a:bodyPr>
          <a:lstStyle/>
          <a:p>
            <a:pPr algn="ctr"/>
            <a:r>
              <a:rPr lang="en-US" sz="19900" dirty="0"/>
              <a:t>9</a:t>
            </a:r>
          </a:p>
        </p:txBody>
      </p:sp>
    </p:spTree>
    <p:extLst>
      <p:ext uri="{BB962C8B-B14F-4D97-AF65-F5344CB8AC3E}">
        <p14:creationId xmlns:p14="http://schemas.microsoft.com/office/powerpoint/2010/main" val="176686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SHOWBARVISIBLE" val="True"/>
  <p:tag name="CSVFORMAT" val="0"/>
  <p:tag name="COUNTDOWNSTYLE" val="-1"/>
  <p:tag name="COUNTDOWNSECONDS" val="10"/>
  <p:tag name="BACKUPSESSIONS" val="True"/>
  <p:tag name="REVIEWONLY" val="False"/>
  <p:tag name="RACEENDPOINTS" val="100"/>
  <p:tag name="PARTICIPANTSINLEADERBOARD" val="5"/>
  <p:tag name="BUBBLESIZEVISIBLE" val="True"/>
  <p:tag name="CUSTOMGRIDBACKCOLOR" val="-722948"/>
  <p:tag name="CUSTOMCELLBACKCOLOR3" val="-268652"/>
  <p:tag name="DISPLAYDEVICENUMBER" val="True"/>
  <p:tag name="AUTOSIZEGRID" val="True"/>
  <p:tag name="POLLINGCYCLE" val="2"/>
  <p:tag name="INCLUDENONRESPONDERS" val="False"/>
  <p:tag name="CORRECTPOINTVALUE" val="1"/>
  <p:tag name="ZEROBASED" val="False"/>
  <p:tag name="FIBDISPLAYRESULTS" val="True"/>
  <p:tag name="PRRESPONSE1" val="10"/>
  <p:tag name="PRRESPONSE5" val="6"/>
  <p:tag name="PRRESPONSE9" val="2"/>
  <p:tag name="TASKPANEKEY" val="e73cc2ae-26fd-4f22-b85b-30ae404c5f53"/>
  <p:tag name="USESECONDARYMONITOR" val="True"/>
  <p:tag name="ANSWERNOWTEXT" val="Answer Now"/>
  <p:tag name="INPUTSOURCE" val="1"/>
  <p:tag name="CHARTVALUEFORMAT" val="0%"/>
  <p:tag name="STDCHART" val="1"/>
  <p:tag name="TEAMSINLEADERBOARD" val="5"/>
  <p:tag name="BUBBLEGROUPING" val="3"/>
  <p:tag name="CUSTOMCELLBACKCOLOR2" val="-13395457"/>
  <p:tag name="DISPLAYDEVICEID" val="True"/>
  <p:tag name="GRIDPOSITION" val="1"/>
  <p:tag name="RESETCHARTS" val="True"/>
  <p:tag name="INCORRECTPOINTVALUE" val="0"/>
  <p:tag name="CHARTSCALE" val="True"/>
  <p:tag name="FIBDISPLAYKEYWORDS" val="True"/>
  <p:tag name="PRRESPONSE6" val="5"/>
  <p:tag name="SHOWFLASHWARNING" val="True"/>
  <p:tag name="EXPANDSHOWBAR" val="True"/>
  <p:tag name="RESPCOUNTERSTYLE" val="-1"/>
  <p:tag name="ALLOWDUPLICATES" val="False"/>
  <p:tag name="AUTOUPDATEALIASES" val="True"/>
  <p:tag name="MAXRESPONDERS" val="5"/>
  <p:tag name="CUSTOMCELLFORECOLOR" val="-16777216"/>
  <p:tag name="DISPLAYNAME" val="True"/>
  <p:tag name="GRIDFONTSIZE" val="12"/>
  <p:tag name="INCLUDEPPT" val="True"/>
  <p:tag name="AUTOADJUSTPARTRANGE" val="True"/>
  <p:tag name="PRRESPONSE2" val="9"/>
  <p:tag name="PRRESPONSE8" val="3"/>
  <p:tag name="POWERPOINTVERSION" val="14.0"/>
  <p:tag name="RESPCOUNTERFORMAT" val="0"/>
  <p:tag name="AUTOADVANCE" val="False"/>
  <p:tag name="SKIPREMAININGRACESLIDES" val="True"/>
  <p:tag name="CUSTOMCELLBACKCOLOR1" val="-657956"/>
  <p:tag name="GRIDROTATIONINTERVAL" val="2"/>
  <p:tag name="MULTIRESPDIVISOR" val="1"/>
  <p:tag name="ADVANCEDSETTINGSVIEW" val="False"/>
  <p:tag name="PRRESPONSE4" val="7"/>
  <p:tag name="TPVERSION" val="2008"/>
  <p:tag name="RESPTABLESTYLE" val="-1"/>
  <p:tag name="RACERSMAXDISPLAYED" val="5"/>
  <p:tag name="DEFAULTNUMTEAMS" val="5"/>
  <p:tag name="GRIDSIZE" val="{Width=800, Height=600}"/>
  <p:tag name="REALTIMEBACKUP" val="False"/>
  <p:tag name="PRRESPONSE3" val="8"/>
  <p:tag name="SAVECSVWITHSESSION" val="False"/>
  <p:tag name="BACKUPMAINTENANCE" val="7"/>
  <p:tag name="BUBBLEVALUEFORMAT" val="0.0"/>
  <p:tag name="CHARTCOLORS" val="0"/>
  <p:tag name="FIBNUMRESULTS" val="5"/>
  <p:tag name="ALWAYSOPENPOLL" val="False"/>
  <p:tag name="ROTATIONINTERVAL" val="2"/>
  <p:tag name="USESCHEMECOLORS" val="True"/>
  <p:tag name="REALTIMEBACKUPPATH" val="(None)"/>
  <p:tag name="BULLETTYPE" val="3"/>
  <p:tag name="BUBBLENAMEVISIBLE" val="True"/>
  <p:tag name="ALLOWUSERFEEDBACK" val="True"/>
  <p:tag name="ANSWERNOWSTYLE" val="-1"/>
  <p:tag name="GRIDOPACITY" val="90"/>
  <p:tag name="PRRESPONSE10" val="1"/>
  <p:tag name="CHARTLABELS" val="1"/>
  <p:tag name="RACEANIMATIONSPEED" val="3"/>
  <p:tag name="NUMRESPONSES" val="1"/>
  <p:tag name="CUSTOMCELLBACKCOLOR4" val="-8355712"/>
  <p:tag name="PRRESPONSE7" val="4"/>
  <p:tag name="FIBINCLUDEOTHER" val="True"/>
  <p:tag name="DELIMITERS" val="3.1"/>
  <p:tag name="TPFULLVERSION" val="4.3.2.1178"/>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SLIDEID" val="8D0DF6C9147D4852B0DA48AE689BDEA8"/>
  <p:tag name="SLIDETYPE" val="Q"/>
  <p:tag name="DEMOGRAPHIC" val="False"/>
  <p:tag name="TEAMASSIGN" val="False"/>
  <p:tag name="SPEEDSCORING" val="False"/>
  <p:tag name="CORRECTPOINTVALUE" val="1"/>
  <p:tag name="INCORRECTPOINTVALUE" val="0"/>
  <p:tag name="ZEROBASED" val="False"/>
  <p:tag name="NUMRESPONSES" val="1"/>
  <p:tag name="AUTOADVANCE" val="False"/>
  <p:tag name="DELIMITERS" val="3.1"/>
  <p:tag name="VALUEFORMAT" val="0%"/>
  <p:tag name="QUESTIONALIAS" val="Which of the following is NOT a strong password?"/>
  <p:tag name="ANSWERSALIAS" val="gR3@t4l6k3S112|smicln|Skipper2009dude|smicln|sK!ppe200R9eAh|smicln|i$mtechn0l9G&amp;y"/>
  <p:tag name="SLIDEORDER" val="3"/>
  <p:tag name="SLIDEGUID" val="F8CCECE0A02C4DF4B5223D0C6AEA1423"/>
  <p:tag name="VALUES" val="Incorrect|smicln|Correct|smicln|Incorrect|smicln|Incorrect"/>
  <p:tag name="RESPONSESGATHERED" val="False"/>
  <p:tag name="ANONYMOUSTEMP" val="False"/>
</p:tagLst>
</file>

<file path=ppt/tags/tag7.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60"/>
  <p:tag name="FONTSIZE" val="32"/>
  <p:tag name="BULLETTYPE" val="ppBulletArabicPeriod"/>
  <p:tag name="ANSWERTEXT" val="gR3@t4l6k3S112&#10;Skipper2009dude&#10;sK!ppe200R9eAh&#10;i$mtechn0l9G&amp;y"/>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Custom 1">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60B5FF"/>
      </a:hlink>
      <a:folHlink>
        <a:srgbClr val="60B5FF"/>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15634</TotalTime>
  <Words>2747</Words>
  <Application>Microsoft Macintosh PowerPoint</Application>
  <PresentationFormat>Widescreen</PresentationFormat>
  <Paragraphs>510</Paragraphs>
  <Slides>86</Slides>
  <Notes>18</Notes>
  <HiddenSlides>2</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86</vt:i4>
      </vt:variant>
    </vt:vector>
  </HeadingPairs>
  <TitlesOfParts>
    <vt:vector size="95" baseType="lpstr">
      <vt:lpstr>Arial</vt:lpstr>
      <vt:lpstr>Calibri</vt:lpstr>
      <vt:lpstr>Comic Sans MS</vt:lpstr>
      <vt:lpstr>Tahoma</vt:lpstr>
      <vt:lpstr>Verdana</vt:lpstr>
      <vt:lpstr>Wingdings</vt:lpstr>
      <vt:lpstr>Wingdings 2</vt:lpstr>
      <vt:lpstr>Wingdings 3</vt:lpstr>
      <vt:lpstr>Metro</vt:lpstr>
      <vt:lpstr>Greenwich Library</vt:lpstr>
      <vt:lpstr>Who Is Rich Malloy?</vt:lpstr>
      <vt:lpstr>Lecture Description</vt:lpstr>
      <vt:lpstr>Computer Security</vt:lpstr>
      <vt:lpstr>PowerPoint Presentation</vt:lpstr>
      <vt:lpstr>Which Is More Secure?</vt:lpstr>
      <vt:lpstr>PowerPoint Presentation</vt:lpstr>
      <vt:lpstr>10. USE MOBILE DEVICES</vt:lpstr>
      <vt:lpstr>PowerPoint Presentation</vt:lpstr>
      <vt:lpstr>PowerPoint Presentation</vt:lpstr>
      <vt:lpstr>PowerPoint Presentation</vt:lpstr>
      <vt:lpstr>What Can We Do?</vt:lpstr>
      <vt:lpstr>Which VPN?</vt:lpstr>
      <vt:lpstr>9. USE A VPN</vt:lpstr>
      <vt:lpstr>PowerPoint Presentation</vt:lpstr>
      <vt:lpstr>How Many Ads on nytimes.com?</vt:lpstr>
      <vt:lpstr>Worst Problem of Online Ads?</vt:lpstr>
      <vt:lpstr>What Can We Do?</vt:lpstr>
      <vt:lpstr>8. Use an Ad Blocker</vt:lpstr>
      <vt:lpstr>PowerPoint Presentation</vt:lpstr>
      <vt:lpstr>PowerPoint Presentation</vt:lpstr>
      <vt:lpstr>PowerPoint Presentation</vt:lpstr>
      <vt:lpstr>PowerPoint Presentation</vt:lpstr>
      <vt:lpstr>The Google Chrome Web Browser</vt:lpstr>
      <vt:lpstr>Fixing the Problem</vt:lpstr>
      <vt:lpstr>Meanwhile, in Romalvania ...</vt:lpstr>
      <vt:lpstr>What Can We Do?</vt:lpstr>
      <vt:lpstr>7. Keep your Programs  up to date</vt:lpstr>
      <vt:lpstr>PowerPoint Presentation</vt:lpstr>
      <vt:lpstr>What’s Better Than a Password?</vt:lpstr>
      <vt:lpstr>Second Factors</vt:lpstr>
      <vt:lpstr>6. Use Two-Factor Authentication</vt:lpstr>
      <vt:lpstr>PowerPoint Presentation</vt:lpstr>
      <vt:lpstr>What Do You Post on Facebook?</vt:lpstr>
      <vt:lpstr>What’s the Problem?</vt:lpstr>
      <vt:lpstr>What Can We Do?</vt:lpstr>
      <vt:lpstr>5. Be wary of  Social Media</vt:lpstr>
      <vt:lpstr>PowerPoint Presentation</vt:lpstr>
      <vt:lpstr>PowerPoint Presentation</vt:lpstr>
      <vt:lpstr>Anything wrong with this email?</vt:lpstr>
      <vt:lpstr>PowerPoint Presentation</vt:lpstr>
      <vt:lpstr>PowerPoint Presentation</vt:lpstr>
      <vt:lpstr>PowerPoint Presentation</vt:lpstr>
      <vt:lpstr>“Phishing”</vt:lpstr>
      <vt:lpstr>Is This Text Message From Netflix?</vt:lpstr>
      <vt:lpstr>PowerPoint Presentation</vt:lpstr>
      <vt:lpstr>4. Be suspicious</vt:lpstr>
      <vt:lpstr>PowerPoint Presentation</vt:lpstr>
      <vt:lpstr>PowerPoint Presentation</vt:lpstr>
      <vt:lpstr>PowerPoint Presentation</vt:lpstr>
      <vt:lpstr>PowerPoint Presentation</vt:lpstr>
      <vt:lpstr>What Happened?</vt:lpstr>
      <vt:lpstr>A Better Alternative</vt:lpstr>
      <vt:lpstr>Backups Save Us From:</vt:lpstr>
      <vt:lpstr>What Can We Do?</vt:lpstr>
      <vt:lpstr>3. Back up your data</vt:lpstr>
      <vt:lpstr>PowerPoint Presentation</vt:lpstr>
      <vt:lpstr>How Do You Keep Track of Your Passwords?</vt:lpstr>
      <vt:lpstr>PowerPoint Presentation</vt:lpstr>
      <vt:lpstr>PowerPoint Presentation</vt:lpstr>
      <vt:lpstr>How Many Passwords Do You Have?</vt:lpstr>
      <vt:lpstr>Where Do You Store Your Passwords?</vt:lpstr>
      <vt:lpstr>What Can We Do?</vt:lpstr>
      <vt:lpstr>What Do Password Managers Do?</vt:lpstr>
      <vt:lpstr>For Extra Security ...</vt:lpstr>
      <vt:lpstr>2. Use a Password Manager</vt:lpstr>
      <vt:lpstr>10 Ways to Protect Yourself Online</vt:lpstr>
      <vt:lpstr>PowerPoint Presentation</vt:lpstr>
      <vt:lpstr>What Is Your First and Often Only Defense Against Hackers?</vt:lpstr>
      <vt:lpstr>Top Ten Passwords at Adobe</vt:lpstr>
      <vt:lpstr>A Strong Password</vt:lpstr>
      <vt:lpstr>Is Your Password Strong?</vt:lpstr>
      <vt:lpstr>What Is a Strong Password?</vt:lpstr>
      <vt:lpstr>Can You Remember This Password? </vt:lpstr>
      <vt:lpstr>Some Major Data Breaches</vt:lpstr>
      <vt:lpstr>Companies Will Be Hacked</vt:lpstr>
      <vt:lpstr>Strong Passwords: Summary</vt:lpstr>
      <vt:lpstr>Which Accounts Need $trong Passwords?</vt:lpstr>
      <vt:lpstr>Why Protect Email?</vt:lpstr>
      <vt:lpstr>Anything Easier than Passwords?</vt:lpstr>
      <vt:lpstr>Biometric Authentication</vt:lpstr>
      <vt:lpstr>1. Use Strong Passwords</vt:lpstr>
      <vt:lpstr>PowerPoint Presentation</vt:lpstr>
      <vt:lpstr>10 Ways to Protect Yourself Online</vt:lpstr>
      <vt:lpstr>Handouts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Professor Rich Malloy</dc:creator>
  <cp:lastModifiedBy>Malloy, Richard T</cp:lastModifiedBy>
  <cp:revision>270</cp:revision>
  <cp:lastPrinted>2023-03-15T03:48:53Z</cp:lastPrinted>
  <dcterms:created xsi:type="dcterms:W3CDTF">2011-08-19T00:37:13Z</dcterms:created>
  <dcterms:modified xsi:type="dcterms:W3CDTF">2023-03-15T18:05:28Z</dcterms:modified>
</cp:coreProperties>
</file>