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55"/>
  </p:notesMasterIdLst>
  <p:handoutMasterIdLst>
    <p:handoutMasterId r:id="rId56"/>
  </p:handoutMasterIdLst>
  <p:sldIdLst>
    <p:sldId id="256" r:id="rId2"/>
    <p:sldId id="316" r:id="rId3"/>
    <p:sldId id="351" r:id="rId4"/>
    <p:sldId id="354" r:id="rId5"/>
    <p:sldId id="356" r:id="rId6"/>
    <p:sldId id="350" r:id="rId7"/>
    <p:sldId id="378" r:id="rId8"/>
    <p:sldId id="359" r:id="rId9"/>
    <p:sldId id="380" r:id="rId10"/>
    <p:sldId id="352" r:id="rId11"/>
    <p:sldId id="355" r:id="rId12"/>
    <p:sldId id="372" r:id="rId13"/>
    <p:sldId id="397" r:id="rId14"/>
    <p:sldId id="357" r:id="rId15"/>
    <p:sldId id="373" r:id="rId16"/>
    <p:sldId id="361" r:id="rId17"/>
    <p:sldId id="382" r:id="rId18"/>
    <p:sldId id="358" r:id="rId19"/>
    <p:sldId id="362" r:id="rId20"/>
    <p:sldId id="398" r:id="rId21"/>
    <p:sldId id="399" r:id="rId22"/>
    <p:sldId id="353" r:id="rId23"/>
    <p:sldId id="384" r:id="rId24"/>
    <p:sldId id="385" r:id="rId25"/>
    <p:sldId id="377" r:id="rId26"/>
    <p:sldId id="383" r:id="rId27"/>
    <p:sldId id="386" r:id="rId28"/>
    <p:sldId id="364" r:id="rId29"/>
    <p:sldId id="366" r:id="rId30"/>
    <p:sldId id="400" r:id="rId31"/>
    <p:sldId id="369" r:id="rId32"/>
    <p:sldId id="367" r:id="rId33"/>
    <p:sldId id="365" r:id="rId34"/>
    <p:sldId id="405" r:id="rId35"/>
    <p:sldId id="368" r:id="rId36"/>
    <p:sldId id="406" r:id="rId37"/>
    <p:sldId id="401" r:id="rId38"/>
    <p:sldId id="402" r:id="rId39"/>
    <p:sldId id="389" r:id="rId40"/>
    <p:sldId id="387" r:id="rId41"/>
    <p:sldId id="407" r:id="rId42"/>
    <p:sldId id="390" r:id="rId43"/>
    <p:sldId id="408" r:id="rId44"/>
    <p:sldId id="388" r:id="rId45"/>
    <p:sldId id="391" r:id="rId46"/>
    <p:sldId id="392" r:id="rId47"/>
    <p:sldId id="395" r:id="rId48"/>
    <p:sldId id="393" r:id="rId49"/>
    <p:sldId id="396" r:id="rId50"/>
    <p:sldId id="403" r:id="rId51"/>
    <p:sldId id="379" r:id="rId52"/>
    <p:sldId id="404" r:id="rId53"/>
    <p:sldId id="394" r:id="rId54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ECFF"/>
    <a:srgbClr val="99CCFF"/>
    <a:srgbClr val="DEDEDE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50C016-AC7D-4874-906F-9B1DBF84E87D}" v="274" dt="2019-05-06T15:19:55.7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178" autoAdjust="0"/>
    <p:restoredTop sz="94698" autoAdjust="0"/>
  </p:normalViewPr>
  <p:slideViewPr>
    <p:cSldViewPr>
      <p:cViewPr varScale="1">
        <p:scale>
          <a:sx n="79" d="100"/>
          <a:sy n="79" d="100"/>
        </p:scale>
        <p:origin x="45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8" d="100"/>
        <a:sy n="118" d="100"/>
      </p:scale>
      <p:origin x="0" y="-40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61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160838" cy="366713"/>
          </a:xfrm>
          <a:prstGeom prst="rect">
            <a:avLst/>
          </a:prstGeom>
        </p:spPr>
        <p:txBody>
          <a:bodyPr vert="horz" lIns="91333" tIns="45666" rIns="91333" bIns="45666" rtlCol="0"/>
          <a:lstStyle>
            <a:lvl1pPr algn="l">
              <a:defRPr sz="1200"/>
            </a:lvl1pPr>
          </a:lstStyle>
          <a:p>
            <a:r>
              <a:rPr lang="en-US"/>
              <a:t>Excel Macros and VBA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775" y="2"/>
            <a:ext cx="4160838" cy="366713"/>
          </a:xfrm>
          <a:prstGeom prst="rect">
            <a:avLst/>
          </a:prstGeom>
        </p:spPr>
        <p:txBody>
          <a:bodyPr vert="horz" lIns="91333" tIns="45666" rIns="91333" bIns="45666" rtlCol="0"/>
          <a:lstStyle>
            <a:lvl1pPr algn="r">
              <a:defRPr sz="1200"/>
            </a:lvl1pPr>
          </a:lstStyle>
          <a:p>
            <a:fld id="{5B04BFD1-2DE1-4D4D-9D17-DAAEC417DA78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489"/>
            <a:ext cx="4160838" cy="366713"/>
          </a:xfrm>
          <a:prstGeom prst="rect">
            <a:avLst/>
          </a:prstGeom>
        </p:spPr>
        <p:txBody>
          <a:bodyPr vert="horz" lIns="91333" tIns="45666" rIns="91333" bIns="45666" rtlCol="0" anchor="b"/>
          <a:lstStyle>
            <a:lvl1pPr algn="l">
              <a:defRPr sz="1200"/>
            </a:lvl1pPr>
          </a:lstStyle>
          <a:p>
            <a:r>
              <a:rPr lang="en-US"/>
              <a:t>Rich Malloy, Tech Help Today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775" y="6948489"/>
            <a:ext cx="4160838" cy="366713"/>
          </a:xfrm>
          <a:prstGeom prst="rect">
            <a:avLst/>
          </a:prstGeom>
        </p:spPr>
        <p:txBody>
          <a:bodyPr vert="horz" lIns="91333" tIns="45666" rIns="91333" bIns="45666" rtlCol="0" anchor="b"/>
          <a:lstStyle>
            <a:lvl1pPr algn="r">
              <a:defRPr sz="1200"/>
            </a:lvl1pPr>
          </a:lstStyle>
          <a:p>
            <a:fld id="{EBB301BF-71FB-4EC9-93F6-E676131F6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820089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16052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48" tIns="48274" rIns="96548" bIns="4827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r>
              <a:rPr lang="en-US"/>
              <a:t>Excel Macros and VBA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459" y="0"/>
            <a:ext cx="416052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48" tIns="48274" rIns="96548" bIns="4827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121" y="3474720"/>
            <a:ext cx="7680960" cy="3291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48" tIns="48274" rIns="96548" bIns="48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948171"/>
            <a:ext cx="416052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48" tIns="48274" rIns="96548" bIns="4827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r>
              <a:rPr lang="en-US"/>
              <a:t>Rich Malloy, Tech Help Today</a:t>
            </a:r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459" y="6948171"/>
            <a:ext cx="416052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48" tIns="48274" rIns="96548" bIns="4827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63A9CE49-9FF1-435F-BB66-841337A5BE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32208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57D19-8A7D-48FA-A242-DCFCB2ED68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43840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CE4C0-0930-411D-BEE2-5724BBC7D7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7157-2BFB-48CF-BFF9-B36D7B0B29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8A49-30BF-4A13-84D7-F3441776BF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2B759-2370-47C5-9C98-E327CE3A6C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D5CD8-6D16-41F6-B9A2-6D7E697315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CE0C-867C-406A-8955-99205C1C66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16A2-E880-4830-B5A1-4CEC270FBA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B738-8581-4809-BBA4-778B8A47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3153-496B-4380-AD99-D9ABB56A7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12307C22-56E3-48D3-9FCF-F7845AE0B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181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382000" y="6416675"/>
            <a:ext cx="685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2000">
                <a:solidFill>
                  <a:schemeClr val="tx2"/>
                </a:solidFill>
              </a:defRPr>
            </a:lvl1pPr>
            <a:extLst/>
          </a:lstStyle>
          <a:p>
            <a:fld id="{6D1284A3-DB00-47D3-984D-9B16FBBE8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886200"/>
            <a:ext cx="7772400" cy="1975104"/>
          </a:xfrm>
        </p:spPr>
        <p:txBody>
          <a:bodyPr/>
          <a:lstStyle/>
          <a:p>
            <a:r>
              <a:rPr lang="en-US" sz="6000" dirty="0"/>
              <a:t>Macros &amp; VBA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981200"/>
            <a:ext cx="7772400" cy="1508760"/>
          </a:xfrm>
        </p:spPr>
        <p:txBody>
          <a:bodyPr>
            <a:normAutofit/>
          </a:bodyPr>
          <a:lstStyle/>
          <a:p>
            <a:r>
              <a:rPr lang="en-US" sz="2800" dirty="0"/>
              <a:t>Advanced Microsoft Excel</a:t>
            </a:r>
          </a:p>
          <a:p>
            <a:r>
              <a:rPr lang="en-US" sz="2800" dirty="0"/>
              <a:t>Session 5: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505200" y="304800"/>
            <a:ext cx="533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dirty="0"/>
              <a:t>Rich Malloy, Tech Help Today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FB4A3FF5-57DE-44BD-B43F-1240BC3C52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209268"/>
            <a:ext cx="533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dirty="0"/>
              <a:t>© 2019, Tech Help Today LLC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BC490-4397-4ED8-B534-B6291184B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Store a Macro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618AD-7D85-4C9F-AD87-A1D4C135E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i="1" dirty="0"/>
              <a:t>Two Places:</a:t>
            </a:r>
          </a:p>
          <a:p>
            <a:r>
              <a:rPr lang="en-US" dirty="0"/>
              <a:t>Current workbook</a:t>
            </a:r>
          </a:p>
          <a:p>
            <a:pPr lvl="1"/>
            <a:r>
              <a:rPr lang="en-US" dirty="0"/>
              <a:t>Macro works only when this workbook is open</a:t>
            </a:r>
          </a:p>
          <a:p>
            <a:r>
              <a:rPr lang="en-US" dirty="0"/>
              <a:t>Personal Macro Workbook</a:t>
            </a:r>
          </a:p>
          <a:p>
            <a:pPr lvl="1"/>
            <a:r>
              <a:rPr lang="en-US" dirty="0"/>
              <a:t>Hidden workbook, opens automatically</a:t>
            </a:r>
          </a:p>
          <a:p>
            <a:pPr lvl="1"/>
            <a:r>
              <a:rPr lang="en-US" dirty="0"/>
              <a:t>Macros will work with all your workbooks</a:t>
            </a:r>
          </a:p>
          <a:p>
            <a:pPr lvl="1"/>
            <a:r>
              <a:rPr lang="en-US" dirty="0"/>
              <a:t>But, will not “travel” with workbooks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716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2BBE7-61E7-4158-BC47-651C70F9E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Run a Macro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3B572-C085-42D5-892B-D30117DB0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i="1" dirty="0"/>
              <a:t>Four ways:</a:t>
            </a:r>
          </a:p>
          <a:p>
            <a:r>
              <a:rPr lang="en-US" dirty="0"/>
              <a:t>Select a shortcut key combination</a:t>
            </a:r>
          </a:p>
          <a:p>
            <a:r>
              <a:rPr lang="en-US" dirty="0"/>
              <a:t>Assign a macro to a button</a:t>
            </a:r>
          </a:p>
          <a:p>
            <a:r>
              <a:rPr lang="en-US" dirty="0"/>
              <a:t>Assign a macro to Quick Access Toolbar</a:t>
            </a:r>
          </a:p>
          <a:p>
            <a:r>
              <a:rPr lang="en-US" dirty="0"/>
              <a:t>Run the macro from the VB Editor</a:t>
            </a:r>
          </a:p>
        </p:txBody>
      </p:sp>
    </p:spTree>
    <p:extLst>
      <p:ext uri="{BB962C8B-B14F-4D97-AF65-F5344CB8AC3E}">
        <p14:creationId xmlns:p14="http://schemas.microsoft.com/office/powerpoint/2010/main" val="1342389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A26CC-E507-4B3D-B789-5D7ED96DE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Create a Macro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8697E-8E1B-44D7-B6B6-6C86D07E3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8580" indent="0">
              <a:spcBef>
                <a:spcPts val="1800"/>
              </a:spcBef>
              <a:buNone/>
            </a:pPr>
            <a:r>
              <a:rPr lang="en-US" i="1" dirty="0"/>
              <a:t>A Macro to Insert My Name</a:t>
            </a:r>
          </a:p>
          <a:p>
            <a:pPr>
              <a:spcBef>
                <a:spcPts val="1800"/>
              </a:spcBef>
            </a:pPr>
            <a:r>
              <a:rPr lang="en-US" dirty="0"/>
              <a:t>Click: </a:t>
            </a:r>
            <a:r>
              <a:rPr lang="en-US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Developer</a:t>
            </a:r>
            <a:r>
              <a:rPr lang="en-US" dirty="0"/>
              <a:t> &gt; </a:t>
            </a:r>
            <a:r>
              <a:rPr lang="en-US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Record Macro</a:t>
            </a:r>
          </a:p>
          <a:p>
            <a:pPr>
              <a:spcBef>
                <a:spcPts val="1800"/>
              </a:spcBef>
            </a:pPr>
            <a:r>
              <a:rPr lang="en-US" dirty="0"/>
              <a:t>Set 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Macro name</a:t>
            </a:r>
            <a:r>
              <a:rPr lang="en-US" dirty="0"/>
              <a:t>: </a:t>
            </a:r>
            <a:r>
              <a:rPr lang="en-US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InsertMyName</a:t>
            </a:r>
            <a:endParaRPr lang="en-US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>
              <a:spcBef>
                <a:spcPts val="1800"/>
              </a:spcBef>
            </a:pPr>
            <a:r>
              <a:rPr lang="en-US" dirty="0"/>
              <a:t>Set 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Shortcut key</a:t>
            </a:r>
            <a:r>
              <a:rPr lang="en-US" dirty="0"/>
              <a:t>: </a:t>
            </a:r>
            <a:r>
              <a:rPr lang="en-US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N</a:t>
            </a:r>
            <a:r>
              <a:rPr lang="en-US" dirty="0"/>
              <a:t> </a:t>
            </a:r>
            <a:r>
              <a:rPr lang="en-US" i="1" dirty="0"/>
              <a:t>[Shift + N]</a:t>
            </a:r>
          </a:p>
          <a:p>
            <a:pPr>
              <a:spcBef>
                <a:spcPts val="1800"/>
              </a:spcBef>
            </a:pPr>
            <a:r>
              <a:rPr lang="en-US" dirty="0"/>
              <a:t>Click: </a:t>
            </a:r>
            <a:r>
              <a:rPr lang="en-US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OK</a:t>
            </a:r>
          </a:p>
          <a:p>
            <a:pPr>
              <a:spcBef>
                <a:spcPts val="1800"/>
              </a:spcBef>
            </a:pPr>
            <a:r>
              <a:rPr lang="en-US" dirty="0"/>
              <a:t>Enter your name</a:t>
            </a:r>
          </a:p>
          <a:p>
            <a:pPr>
              <a:spcBef>
                <a:spcPts val="1800"/>
              </a:spcBef>
            </a:pPr>
            <a:r>
              <a:rPr lang="en-US" dirty="0"/>
              <a:t>Enter your company below it</a:t>
            </a:r>
          </a:p>
          <a:p>
            <a:pPr>
              <a:spcBef>
                <a:spcPts val="1800"/>
              </a:spcBef>
            </a:pPr>
            <a:r>
              <a:rPr lang="en-US" dirty="0"/>
              <a:t>Click: </a:t>
            </a:r>
            <a:r>
              <a:rPr lang="en-US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Stop Recording</a:t>
            </a:r>
          </a:p>
        </p:txBody>
      </p:sp>
    </p:spTree>
    <p:extLst>
      <p:ext uri="{BB962C8B-B14F-4D97-AF65-F5344CB8AC3E}">
        <p14:creationId xmlns:p14="http://schemas.microsoft.com/office/powerpoint/2010/main" val="2091311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F97BE-C609-4114-A6F3-27B9C62AA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 the Macro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2A644-31B9-44F2-9787-CD05548FF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Press: Ctrl + Shift + N</a:t>
            </a:r>
          </a:p>
          <a:p>
            <a:r>
              <a:rPr lang="en-US" dirty="0"/>
              <a:t>Problem: </a:t>
            </a:r>
          </a:p>
          <a:p>
            <a:pPr lvl="1"/>
            <a:r>
              <a:rPr lang="en-US" dirty="0"/>
              <a:t>Macro always puts company name in the same cell</a:t>
            </a:r>
          </a:p>
        </p:txBody>
      </p:sp>
    </p:spTree>
    <p:extLst>
      <p:ext uri="{BB962C8B-B14F-4D97-AF65-F5344CB8AC3E}">
        <p14:creationId xmlns:p14="http://schemas.microsoft.com/office/powerpoint/2010/main" val="3103570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94C2F-A6E3-4E56-B321-FAD7E018D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“Use Relative References”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BD9D4-BC8E-433E-B0FD-6C3E372AB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Default setting: Off</a:t>
            </a:r>
          </a:p>
          <a:p>
            <a:pPr lvl="1"/>
            <a:r>
              <a:rPr lang="en-US" dirty="0"/>
              <a:t>I.e., Macro will use Absolute References</a:t>
            </a:r>
          </a:p>
          <a:p>
            <a:pPr lvl="2"/>
            <a:r>
              <a:rPr lang="en-US" dirty="0"/>
              <a:t>It will work on the cell selected when the macro was created</a:t>
            </a:r>
          </a:p>
          <a:p>
            <a:r>
              <a:rPr lang="en-US" dirty="0"/>
              <a:t>Click to turn on</a:t>
            </a:r>
          </a:p>
          <a:p>
            <a:pPr lvl="1"/>
            <a:r>
              <a:rPr lang="en-US" dirty="0"/>
              <a:t>Now macro will work on any cell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165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A26CC-E507-4B3D-B789-5D7ED96DE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Create a Macro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8697E-8E1B-44D7-B6B6-6C86D07E3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8580" indent="0">
              <a:spcBef>
                <a:spcPts val="1800"/>
              </a:spcBef>
              <a:buNone/>
            </a:pPr>
            <a:r>
              <a:rPr lang="en-US" i="1" dirty="0"/>
              <a:t>A Macro to Insert My Name Anywhere</a:t>
            </a:r>
          </a:p>
          <a:p>
            <a:pPr>
              <a:spcBef>
                <a:spcPts val="1800"/>
              </a:spcBef>
            </a:pPr>
            <a:r>
              <a:rPr lang="en-US" dirty="0"/>
              <a:t>Click: </a:t>
            </a:r>
            <a:r>
              <a:rPr lang="en-US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Developer</a:t>
            </a:r>
            <a:r>
              <a:rPr lang="en-US" dirty="0"/>
              <a:t> &gt; </a:t>
            </a:r>
            <a:r>
              <a:rPr lang="en-US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Record Macro</a:t>
            </a:r>
          </a:p>
          <a:p>
            <a:pPr>
              <a:spcBef>
                <a:spcPts val="1800"/>
              </a:spcBef>
            </a:pPr>
            <a:r>
              <a:rPr lang="en-US" dirty="0"/>
              <a:t>Set 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Macro name</a:t>
            </a:r>
            <a:r>
              <a:rPr lang="en-US" dirty="0"/>
              <a:t>: </a:t>
            </a:r>
            <a:r>
              <a:rPr lang="en-US" b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InsertMyNameAnywhere</a:t>
            </a:r>
            <a:endParaRPr lang="en-US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>
              <a:spcBef>
                <a:spcPts val="1800"/>
              </a:spcBef>
            </a:pPr>
            <a:r>
              <a:rPr lang="en-US" dirty="0"/>
              <a:t>Set 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Shortcut key</a:t>
            </a:r>
            <a:r>
              <a:rPr lang="en-US" dirty="0"/>
              <a:t>: </a:t>
            </a:r>
            <a:r>
              <a:rPr lang="en-US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</a:t>
            </a:r>
            <a:r>
              <a:rPr lang="en-US" dirty="0"/>
              <a:t> </a:t>
            </a:r>
            <a:r>
              <a:rPr lang="en-US" i="1" dirty="0"/>
              <a:t>[Shift + A]</a:t>
            </a:r>
          </a:p>
          <a:p>
            <a:pPr>
              <a:spcBef>
                <a:spcPts val="1800"/>
              </a:spcBef>
            </a:pPr>
            <a:r>
              <a:rPr lang="en-US" dirty="0"/>
              <a:t>Click: </a:t>
            </a:r>
            <a:r>
              <a:rPr lang="en-US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OK</a:t>
            </a:r>
          </a:p>
          <a:p>
            <a:pPr>
              <a:spcBef>
                <a:spcPts val="1800"/>
              </a:spcBef>
            </a:pPr>
            <a:r>
              <a:rPr lang="en-US" dirty="0"/>
              <a:t>Click: </a:t>
            </a:r>
            <a:r>
              <a:rPr lang="en-US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Use Relative References</a:t>
            </a:r>
          </a:p>
          <a:p>
            <a:pPr>
              <a:spcBef>
                <a:spcPts val="1800"/>
              </a:spcBef>
            </a:pPr>
            <a:r>
              <a:rPr lang="en-US" dirty="0"/>
              <a:t>Type your name</a:t>
            </a:r>
          </a:p>
          <a:p>
            <a:pPr>
              <a:spcBef>
                <a:spcPts val="1800"/>
              </a:spcBef>
            </a:pPr>
            <a:r>
              <a:rPr lang="en-US" dirty="0"/>
              <a:t>Press: Ctrl + Enter</a:t>
            </a:r>
          </a:p>
          <a:p>
            <a:pPr>
              <a:spcBef>
                <a:spcPts val="1800"/>
              </a:spcBef>
            </a:pPr>
            <a:r>
              <a:rPr lang="en-US" dirty="0"/>
              <a:t>Click: </a:t>
            </a:r>
            <a:r>
              <a:rPr lang="en-US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Stop Recording</a:t>
            </a:r>
          </a:p>
        </p:txBody>
      </p:sp>
    </p:spTree>
    <p:extLst>
      <p:ext uri="{BB962C8B-B14F-4D97-AF65-F5344CB8AC3E}">
        <p14:creationId xmlns:p14="http://schemas.microsoft.com/office/powerpoint/2010/main" val="34152461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167B1-AE03-4DAC-902A-0FE2BA40C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Edit a Macro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1BF78-7FE8-41D6-AD81-2919513EB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Easy: Remove and re-record it</a:t>
            </a:r>
          </a:p>
          <a:p>
            <a:r>
              <a:rPr lang="en-US" dirty="0"/>
              <a:t>Hard: Edit the VBA code</a:t>
            </a:r>
          </a:p>
        </p:txBody>
      </p:sp>
    </p:spTree>
    <p:extLst>
      <p:ext uri="{BB962C8B-B14F-4D97-AF65-F5344CB8AC3E}">
        <p14:creationId xmlns:p14="http://schemas.microsoft.com/office/powerpoint/2010/main" val="2227639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0C682-F6C5-4AD5-8998-4E4DC23A4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VB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E11AB-B45A-41DB-967F-F3C94B11C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410897"/>
            <a:ext cx="7543800" cy="1493040"/>
          </a:xfrm>
        </p:spPr>
        <p:txBody>
          <a:bodyPr/>
          <a:lstStyle/>
          <a:p>
            <a:r>
              <a:rPr lang="en-US" dirty="0"/>
              <a:t>For editing macros and procedures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29A622-83F6-470F-B55E-3035AE4B64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0023"/>
          <a:stretch/>
        </p:blipFill>
        <p:spPr>
          <a:xfrm>
            <a:off x="685800" y="2438400"/>
            <a:ext cx="7772400" cy="426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1768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F2AC2-097E-4F4F-9408-9489D30F7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for a Simple Macro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EB1AA-68C9-4510-908B-7AE16179E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94" y="6063756"/>
            <a:ext cx="1866900" cy="564360"/>
          </a:xfrm>
        </p:spPr>
        <p:txBody>
          <a:bodyPr>
            <a:normAutofit/>
          </a:bodyPr>
          <a:lstStyle/>
          <a:p>
            <a:endParaRPr lang="en-US" sz="1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4E50C60-265E-4D47-8A4A-F16F9608F1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0049"/>
          <a:stretch/>
        </p:blipFill>
        <p:spPr>
          <a:xfrm>
            <a:off x="1432014" y="1905000"/>
            <a:ext cx="6737171" cy="3514485"/>
          </a:xfrm>
          <a:prstGeom prst="rect">
            <a:avLst/>
          </a:prstGeom>
          <a:solidFill>
            <a:schemeClr val="accent2"/>
          </a:solidFill>
        </p:spPr>
      </p:pic>
    </p:spTree>
    <p:extLst>
      <p:ext uri="{BB962C8B-B14F-4D97-AF65-F5344CB8AC3E}">
        <p14:creationId xmlns:p14="http://schemas.microsoft.com/office/powerpoint/2010/main" val="8912137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F2AC2-097E-4F4F-9408-9489D30F7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for a Simple Macro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EB1AA-68C9-4510-908B-7AE16179E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94" y="6063756"/>
            <a:ext cx="1866900" cy="564360"/>
          </a:xfrm>
        </p:spPr>
        <p:txBody>
          <a:bodyPr>
            <a:normAutofit/>
          </a:bodyPr>
          <a:lstStyle/>
          <a:p>
            <a:endParaRPr lang="en-US" sz="12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FF38EE5-D840-4AE9-9C5E-9A7C7D143F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0049"/>
          <a:stretch/>
        </p:blipFill>
        <p:spPr>
          <a:xfrm>
            <a:off x="3429000" y="2573022"/>
            <a:ext cx="6737171" cy="3514485"/>
          </a:xfrm>
          <a:prstGeom prst="rect">
            <a:avLst/>
          </a:prstGeom>
          <a:solidFill>
            <a:schemeClr val="accent2"/>
          </a:solidFill>
        </p:spPr>
      </p:pic>
      <p:sp>
        <p:nvSpPr>
          <p:cNvPr id="5" name="Callout: Line 4">
            <a:extLst>
              <a:ext uri="{FF2B5EF4-FFF2-40B4-BE49-F238E27FC236}">
                <a16:creationId xmlns:a16="http://schemas.microsoft.com/office/drawing/2014/main" id="{E4B4BDDF-67A7-49FA-97DA-663CE1F3BAD5}"/>
              </a:ext>
            </a:extLst>
          </p:cNvPr>
          <p:cNvSpPr/>
          <p:nvPr/>
        </p:nvSpPr>
        <p:spPr>
          <a:xfrm>
            <a:off x="358774" y="1524000"/>
            <a:ext cx="2714625" cy="609600"/>
          </a:xfrm>
          <a:prstGeom prst="borderCallout1">
            <a:avLst>
              <a:gd name="adj1" fmla="val 100694"/>
              <a:gd name="adj2" fmla="val 47491"/>
              <a:gd name="adj3" fmla="val 317500"/>
              <a:gd name="adj4" fmla="val 132924"/>
            </a:avLst>
          </a:prstGeom>
          <a:noFill/>
          <a:ln w="571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Sub</a:t>
            </a:r>
            <a:r>
              <a:rPr lang="en-US" dirty="0"/>
              <a:t>: </a:t>
            </a:r>
            <a:r>
              <a:rPr lang="en-US" dirty="0" err="1"/>
              <a:t>Subprocedure</a:t>
            </a:r>
            <a:endParaRPr lang="en-US" dirty="0"/>
          </a:p>
        </p:txBody>
      </p:sp>
      <p:sp>
        <p:nvSpPr>
          <p:cNvPr id="6" name="Callout: Line 5">
            <a:extLst>
              <a:ext uri="{FF2B5EF4-FFF2-40B4-BE49-F238E27FC236}">
                <a16:creationId xmlns:a16="http://schemas.microsoft.com/office/drawing/2014/main" id="{D44082CD-FE45-4FDF-AA90-3216728A8CF2}"/>
              </a:ext>
            </a:extLst>
          </p:cNvPr>
          <p:cNvSpPr/>
          <p:nvPr/>
        </p:nvSpPr>
        <p:spPr>
          <a:xfrm>
            <a:off x="4267200" y="1524000"/>
            <a:ext cx="2286000" cy="609600"/>
          </a:xfrm>
          <a:prstGeom prst="borderCallout1">
            <a:avLst>
              <a:gd name="adj1" fmla="val 100694"/>
              <a:gd name="adj2" fmla="val 47491"/>
              <a:gd name="adj3" fmla="val 291875"/>
              <a:gd name="adj4" fmla="val 48778"/>
            </a:avLst>
          </a:prstGeom>
          <a:noFill/>
          <a:ln w="571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Name of Macro</a:t>
            </a:r>
          </a:p>
        </p:txBody>
      </p:sp>
      <p:sp>
        <p:nvSpPr>
          <p:cNvPr id="7" name="Callout: Line 6">
            <a:extLst>
              <a:ext uri="{FF2B5EF4-FFF2-40B4-BE49-F238E27FC236}">
                <a16:creationId xmlns:a16="http://schemas.microsoft.com/office/drawing/2014/main" id="{DB1EB492-59F5-436B-A1F5-998020C87F8B}"/>
              </a:ext>
            </a:extLst>
          </p:cNvPr>
          <p:cNvSpPr/>
          <p:nvPr/>
        </p:nvSpPr>
        <p:spPr>
          <a:xfrm>
            <a:off x="343534" y="3456940"/>
            <a:ext cx="2133600" cy="609600"/>
          </a:xfrm>
          <a:prstGeom prst="borderCallout1">
            <a:avLst>
              <a:gd name="adj1" fmla="val 50694"/>
              <a:gd name="adj2" fmla="val 98979"/>
              <a:gd name="adj3" fmla="val 95833"/>
              <a:gd name="adj4" fmla="val 161423"/>
            </a:avLst>
          </a:prstGeom>
          <a:noFill/>
          <a:ln w="571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Comments</a:t>
            </a:r>
          </a:p>
        </p:txBody>
      </p:sp>
      <p:sp>
        <p:nvSpPr>
          <p:cNvPr id="8" name="Callout: Line 7">
            <a:extLst>
              <a:ext uri="{FF2B5EF4-FFF2-40B4-BE49-F238E27FC236}">
                <a16:creationId xmlns:a16="http://schemas.microsoft.com/office/drawing/2014/main" id="{9F4A7662-782E-4EAD-8139-B69F5289D732}"/>
              </a:ext>
            </a:extLst>
          </p:cNvPr>
          <p:cNvSpPr/>
          <p:nvPr/>
        </p:nvSpPr>
        <p:spPr>
          <a:xfrm>
            <a:off x="343534" y="4275579"/>
            <a:ext cx="2133600" cy="609600"/>
          </a:xfrm>
          <a:prstGeom prst="borderCallout1">
            <a:avLst>
              <a:gd name="adj1" fmla="val 50694"/>
              <a:gd name="adj2" fmla="val 98979"/>
              <a:gd name="adj3" fmla="val 139375"/>
              <a:gd name="adj4" fmla="val 188447"/>
            </a:avLst>
          </a:prstGeom>
          <a:noFill/>
          <a:ln w="571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Instruction code</a:t>
            </a:r>
          </a:p>
        </p:txBody>
      </p:sp>
      <p:sp>
        <p:nvSpPr>
          <p:cNvPr id="9" name="Callout: Line 8">
            <a:extLst>
              <a:ext uri="{FF2B5EF4-FFF2-40B4-BE49-F238E27FC236}">
                <a16:creationId xmlns:a16="http://schemas.microsoft.com/office/drawing/2014/main" id="{69244D54-91B7-4DCD-B850-44102CADB21A}"/>
              </a:ext>
            </a:extLst>
          </p:cNvPr>
          <p:cNvSpPr/>
          <p:nvPr/>
        </p:nvSpPr>
        <p:spPr>
          <a:xfrm>
            <a:off x="328294" y="5562600"/>
            <a:ext cx="2333625" cy="609600"/>
          </a:xfrm>
          <a:prstGeom prst="borderCallout1">
            <a:avLst>
              <a:gd name="adj1" fmla="val 49652"/>
              <a:gd name="adj2" fmla="val 100612"/>
              <a:gd name="adj3" fmla="val 50625"/>
              <a:gd name="adj4" fmla="val 150064"/>
            </a:avLst>
          </a:prstGeom>
          <a:noFill/>
          <a:ln w="571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End of procedure</a:t>
            </a:r>
          </a:p>
        </p:txBody>
      </p:sp>
    </p:spTree>
    <p:extLst>
      <p:ext uri="{BB962C8B-B14F-4D97-AF65-F5344CB8AC3E}">
        <p14:creationId xmlns:p14="http://schemas.microsoft.com/office/powerpoint/2010/main" val="12945492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78FE8-5B9A-4DAD-B6CD-BBB117924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Macro?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F0715-331F-4AAF-B694-C4FD45858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i="1" dirty="0"/>
              <a:t>A “macro-instruction”</a:t>
            </a:r>
          </a:p>
          <a:p>
            <a:r>
              <a:rPr lang="en-US" dirty="0"/>
              <a:t>A sequence of instructions</a:t>
            </a:r>
          </a:p>
          <a:p>
            <a:r>
              <a:rPr lang="en-US" dirty="0"/>
              <a:t>Designed to automate a process</a:t>
            </a:r>
          </a:p>
          <a:p>
            <a:r>
              <a:rPr lang="en-US" dirty="0"/>
              <a:t>Can perform time-consuming procedures automatically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509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F2AC2-097E-4F4F-9408-9489D30F7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for the First Macro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EB1AA-68C9-4510-908B-7AE16179E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94" y="6063756"/>
            <a:ext cx="1866900" cy="564360"/>
          </a:xfrm>
        </p:spPr>
        <p:txBody>
          <a:bodyPr>
            <a:normAutofit/>
          </a:bodyPr>
          <a:lstStyle/>
          <a:p>
            <a:endParaRPr lang="en-US" sz="1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4E50C60-265E-4D47-8A4A-F16F9608F1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0049"/>
          <a:stretch/>
        </p:blipFill>
        <p:spPr>
          <a:xfrm>
            <a:off x="961794" y="1426464"/>
            <a:ext cx="7636710" cy="3983735"/>
          </a:xfrm>
          <a:prstGeom prst="rect">
            <a:avLst/>
          </a:prstGeom>
          <a:solidFill>
            <a:schemeClr val="accent2"/>
          </a:solidFill>
        </p:spPr>
      </p:pic>
      <p:sp>
        <p:nvSpPr>
          <p:cNvPr id="5" name="Callout: Line 4">
            <a:extLst>
              <a:ext uri="{FF2B5EF4-FFF2-40B4-BE49-F238E27FC236}">
                <a16:creationId xmlns:a16="http://schemas.microsoft.com/office/drawing/2014/main" id="{532514BD-5C59-4AE4-A9AB-3433F2F8978A}"/>
              </a:ext>
            </a:extLst>
          </p:cNvPr>
          <p:cNvSpPr/>
          <p:nvPr/>
        </p:nvSpPr>
        <p:spPr>
          <a:xfrm>
            <a:off x="5029200" y="5708050"/>
            <a:ext cx="3657600" cy="609600"/>
          </a:xfrm>
          <a:prstGeom prst="borderCallout1">
            <a:avLst>
              <a:gd name="adj1" fmla="val 1343"/>
              <a:gd name="adj2" fmla="val -431"/>
              <a:gd name="adj3" fmla="val -111969"/>
              <a:gd name="adj4" fmla="val -38150"/>
            </a:avLst>
          </a:prstGeom>
          <a:noFill/>
          <a:ln w="571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Absolute References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C452D7-5E73-4631-8DEB-B8951DD38504}"/>
              </a:ext>
            </a:extLst>
          </p:cNvPr>
          <p:cNvSpPr/>
          <p:nvPr/>
        </p:nvSpPr>
        <p:spPr>
          <a:xfrm>
            <a:off x="2996381" y="4191001"/>
            <a:ext cx="457200" cy="381000"/>
          </a:xfrm>
          <a:prstGeom prst="rect">
            <a:avLst/>
          </a:prstGeom>
          <a:solidFill>
            <a:srgbClr val="FFFF0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77798C-CD40-4F63-B542-B0E2E898BC5E}"/>
              </a:ext>
            </a:extLst>
          </p:cNvPr>
          <p:cNvSpPr/>
          <p:nvPr/>
        </p:nvSpPr>
        <p:spPr>
          <a:xfrm>
            <a:off x="2996380" y="4746379"/>
            <a:ext cx="508819" cy="304800"/>
          </a:xfrm>
          <a:prstGeom prst="rect">
            <a:avLst/>
          </a:prstGeom>
          <a:solidFill>
            <a:srgbClr val="FFFF0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58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F2AC2-097E-4F4F-9408-9489D30F7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for the Second Macro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EB1AA-68C9-4510-908B-7AE16179E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94" y="6063756"/>
            <a:ext cx="1866900" cy="564360"/>
          </a:xfrm>
        </p:spPr>
        <p:txBody>
          <a:bodyPr>
            <a:normAutofit/>
          </a:bodyPr>
          <a:lstStyle/>
          <a:p>
            <a:endParaRPr lang="en-US" sz="12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F4C93B2-5FA8-435F-A427-3FFFFA6E05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2039"/>
          <a:stretch/>
        </p:blipFill>
        <p:spPr>
          <a:xfrm>
            <a:off x="1024980" y="1600842"/>
            <a:ext cx="7402103" cy="3733158"/>
          </a:xfrm>
          <a:prstGeom prst="rect">
            <a:avLst/>
          </a:prstGeom>
        </p:spPr>
      </p:pic>
      <p:sp>
        <p:nvSpPr>
          <p:cNvPr id="5" name="Callout: Line 4">
            <a:extLst>
              <a:ext uri="{FF2B5EF4-FFF2-40B4-BE49-F238E27FC236}">
                <a16:creationId xmlns:a16="http://schemas.microsoft.com/office/drawing/2014/main" id="{532514BD-5C59-4AE4-A9AB-3433F2F8978A}"/>
              </a:ext>
            </a:extLst>
          </p:cNvPr>
          <p:cNvSpPr/>
          <p:nvPr/>
        </p:nvSpPr>
        <p:spPr>
          <a:xfrm>
            <a:off x="5029200" y="5708050"/>
            <a:ext cx="3657600" cy="609600"/>
          </a:xfrm>
          <a:prstGeom prst="borderCallout1">
            <a:avLst>
              <a:gd name="adj1" fmla="val 1343"/>
              <a:gd name="adj2" fmla="val -431"/>
              <a:gd name="adj3" fmla="val -228852"/>
              <a:gd name="adj4" fmla="val -15747"/>
            </a:avLst>
          </a:prstGeom>
          <a:noFill/>
          <a:ln w="571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Move Down 1 Row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C452D7-5E73-4631-8DEB-B8951DD38504}"/>
              </a:ext>
            </a:extLst>
          </p:cNvPr>
          <p:cNvSpPr/>
          <p:nvPr/>
        </p:nvSpPr>
        <p:spPr>
          <a:xfrm>
            <a:off x="3581400" y="3426238"/>
            <a:ext cx="1524000" cy="381000"/>
          </a:xfrm>
          <a:prstGeom prst="rect">
            <a:avLst/>
          </a:prstGeom>
          <a:solidFill>
            <a:srgbClr val="FFFF0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77798C-CD40-4F63-B542-B0E2E898BC5E}"/>
              </a:ext>
            </a:extLst>
          </p:cNvPr>
          <p:cNvSpPr/>
          <p:nvPr/>
        </p:nvSpPr>
        <p:spPr>
          <a:xfrm>
            <a:off x="3581400" y="3928385"/>
            <a:ext cx="1524000" cy="304800"/>
          </a:xfrm>
          <a:prstGeom prst="rect">
            <a:avLst/>
          </a:prstGeom>
          <a:solidFill>
            <a:srgbClr val="FFFF0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CEC28CC-EDDB-46FC-B06F-2180B35D7BE3}"/>
              </a:ext>
            </a:extLst>
          </p:cNvPr>
          <p:cNvSpPr txBox="1"/>
          <p:nvPr/>
        </p:nvSpPr>
        <p:spPr>
          <a:xfrm>
            <a:off x="685800" y="575329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Relative Reference</a:t>
            </a:r>
          </a:p>
        </p:txBody>
      </p:sp>
    </p:spTree>
    <p:extLst>
      <p:ext uri="{BB962C8B-B14F-4D97-AF65-F5344CB8AC3E}">
        <p14:creationId xmlns:p14="http://schemas.microsoft.com/office/powerpoint/2010/main" val="371551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7" grpId="0" animBg="1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21DEB-5DD3-4A31-BB5A-8A907CC3A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Watch Code Being Created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14C61-4751-4F4B-ACE1-713C1F266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Open both </a:t>
            </a:r>
            <a:r>
              <a:rPr lang="en-US" dirty="0"/>
              <a:t>Excel and VB Editor</a:t>
            </a:r>
          </a:p>
          <a:p>
            <a:pPr lvl="1"/>
            <a:r>
              <a:rPr lang="en-US" dirty="0"/>
              <a:t>Click: Developer &gt; Visual Basic</a:t>
            </a:r>
          </a:p>
          <a:p>
            <a:r>
              <a:rPr lang="en-US" dirty="0"/>
              <a:t>Put them side by side</a:t>
            </a:r>
          </a:p>
          <a:p>
            <a:r>
              <a:rPr lang="en-US" dirty="0"/>
              <a:t>In Excel, record a macro</a:t>
            </a:r>
          </a:p>
          <a:p>
            <a:r>
              <a:rPr lang="en-US" dirty="0"/>
              <a:t>Watch code appear in VB Editor</a:t>
            </a:r>
          </a:p>
        </p:txBody>
      </p:sp>
    </p:spTree>
    <p:extLst>
      <p:ext uri="{BB962C8B-B14F-4D97-AF65-F5344CB8AC3E}">
        <p14:creationId xmlns:p14="http://schemas.microsoft.com/office/powerpoint/2010/main" val="1528173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F3718-80B2-4785-94A4-5E89CF894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/>
          <a:p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Create a Macro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A0B8F-9EC6-4776-89B2-38C5479377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Macro to set cell as Bold</a:t>
            </a:r>
          </a:p>
          <a:p>
            <a:r>
              <a:rPr lang="en-US" dirty="0"/>
              <a:t>Watch code being created</a:t>
            </a:r>
          </a:p>
          <a:p>
            <a:r>
              <a:rPr lang="en-US" dirty="0"/>
              <a:t>Execute Macro by clicking Run button</a:t>
            </a:r>
          </a:p>
        </p:txBody>
      </p:sp>
    </p:spTree>
    <p:extLst>
      <p:ext uri="{BB962C8B-B14F-4D97-AF65-F5344CB8AC3E}">
        <p14:creationId xmlns:p14="http://schemas.microsoft.com/office/powerpoint/2010/main" val="27046087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3BFC9-2DEC-4B54-847D-BE2758BAF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Create a Macro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DE090-F2BE-43C0-90E7-8855EA2AC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Macro to:</a:t>
            </a:r>
          </a:p>
          <a:p>
            <a:pPr lvl="1"/>
            <a:r>
              <a:rPr lang="en-US" dirty="0"/>
              <a:t>Set cell as Bold</a:t>
            </a:r>
          </a:p>
          <a:p>
            <a:pPr lvl="1"/>
            <a:r>
              <a:rPr lang="en-US" dirty="0"/>
              <a:t>Center text in cell</a:t>
            </a:r>
          </a:p>
          <a:p>
            <a:r>
              <a:rPr lang="en-US" dirty="0"/>
              <a:t>Note the With statement</a:t>
            </a:r>
          </a:p>
        </p:txBody>
      </p:sp>
    </p:spTree>
    <p:extLst>
      <p:ext uri="{BB962C8B-B14F-4D97-AF65-F5344CB8AC3E}">
        <p14:creationId xmlns:p14="http://schemas.microsoft.com/office/powerpoint/2010/main" val="34899227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2DD06-16C0-4324-B458-1FB0C9F51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Several Properties at Once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C40A9-B14F-490D-82D7-43EBDDB9E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83560"/>
            <a:ext cx="8077200" cy="4572000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b="1" dirty="0"/>
              <a:t>With</a:t>
            </a:r>
            <a:r>
              <a:rPr lang="en-US" dirty="0"/>
              <a:t> Statement</a:t>
            </a:r>
          </a:p>
          <a:p>
            <a:pPr marL="68580" indent="0">
              <a:buNone/>
            </a:pPr>
            <a:r>
              <a:rPr lang="en-US" i="1" dirty="0"/>
              <a:t>Example:</a:t>
            </a: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CCEC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ActiveCell.Font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1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.Name = "Calibri"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.Size = 16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.Underline = 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CCEC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 With</a:t>
            </a:r>
          </a:p>
        </p:txBody>
      </p:sp>
    </p:spTree>
    <p:extLst>
      <p:ext uri="{BB962C8B-B14F-4D97-AF65-F5344CB8AC3E}">
        <p14:creationId xmlns:p14="http://schemas.microsoft.com/office/powerpoint/2010/main" val="31870755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ACAA9-E85A-4540-9D5C-EBD23724F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Beyond Macros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86A7D-38DC-42F9-BBEC-31A303629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Macros are useful</a:t>
            </a:r>
          </a:p>
          <a:p>
            <a:r>
              <a:rPr lang="en-US" dirty="0"/>
              <a:t>But to really get things done, we need to use VBA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7472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342BF-C8D7-44FD-B8C0-7647C4EAA2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VBA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15111E-C336-4186-BC1A-ABC16C4BAD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Visual Basic for Applications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8A8D7C0-DFE7-48B9-89FB-DA82E9725267}"/>
              </a:ext>
            </a:extLst>
          </p:cNvPr>
          <p:cNvSpPr/>
          <p:nvPr/>
        </p:nvSpPr>
        <p:spPr>
          <a:xfrm>
            <a:off x="1752600" y="1905000"/>
            <a:ext cx="5638800" cy="914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Macros on Steroids!</a:t>
            </a:r>
          </a:p>
        </p:txBody>
      </p:sp>
    </p:spTree>
    <p:extLst>
      <p:ext uri="{BB962C8B-B14F-4D97-AF65-F5344CB8AC3E}">
        <p14:creationId xmlns:p14="http://schemas.microsoft.com/office/powerpoint/2010/main" val="3334058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A6BB8-D190-4906-B2F2-3A7D41673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VBA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4EB16-5B0E-4DCF-893B-ADA8BBA47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Viewed in the VBA Editor</a:t>
            </a:r>
          </a:p>
          <a:p>
            <a:r>
              <a:rPr lang="en-US" dirty="0"/>
              <a:t>Code is stored in a Module</a:t>
            </a:r>
          </a:p>
          <a:p>
            <a:r>
              <a:rPr lang="en-US" dirty="0"/>
              <a:t>Organized into Sub procedures and Functions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4936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788C8-BF72-4A01-8D5D-1C9B0E04F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VBA Views a Workbook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85FF1-AB7A-4154-9E50-4EC29A696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Workbook is a set of Objects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Application</a:t>
            </a:r>
          </a:p>
          <a:p>
            <a:pPr lvl="1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Workbooks("Book1.xlsx")</a:t>
            </a:r>
          </a:p>
          <a:p>
            <a:pPr lvl="1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Worksheets("Sheet1")</a:t>
            </a:r>
          </a:p>
          <a:p>
            <a:pPr lvl="1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Range("C3")</a:t>
            </a:r>
          </a:p>
          <a:p>
            <a:pPr lvl="1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Cells(2,3)</a:t>
            </a:r>
          </a:p>
          <a:p>
            <a:pPr lvl="1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Worksheets("Sheet2").Range("D3")</a:t>
            </a:r>
          </a:p>
        </p:txBody>
      </p:sp>
    </p:spTree>
    <p:extLst>
      <p:ext uri="{BB962C8B-B14F-4D97-AF65-F5344CB8AC3E}">
        <p14:creationId xmlns:p14="http://schemas.microsoft.com/office/powerpoint/2010/main" val="1259438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D08F6-6AD9-46C1-A9D8-7352C9B44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VBA?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A08A4-C01F-47FC-827A-58188632E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Visual Basic for Applications</a:t>
            </a:r>
          </a:p>
          <a:p>
            <a:r>
              <a:rPr lang="en-US" dirty="0"/>
              <a:t>Programming language used by macros</a:t>
            </a:r>
          </a:p>
          <a:p>
            <a:r>
              <a:rPr lang="en-US" dirty="0"/>
              <a:t>Used by all Office applications</a:t>
            </a:r>
          </a:p>
          <a:p>
            <a:pPr lvl="1"/>
            <a:r>
              <a:rPr lang="en-US" dirty="0"/>
              <a:t>Word</a:t>
            </a:r>
          </a:p>
          <a:p>
            <a:pPr lvl="1"/>
            <a:r>
              <a:rPr lang="en-US" dirty="0"/>
              <a:t>Excel </a:t>
            </a:r>
          </a:p>
          <a:p>
            <a:pPr lvl="1"/>
            <a:r>
              <a:rPr lang="en-US" dirty="0"/>
              <a:t>PowerPoint</a:t>
            </a:r>
          </a:p>
        </p:txBody>
      </p:sp>
    </p:spTree>
    <p:extLst>
      <p:ext uri="{BB962C8B-B14F-4D97-AF65-F5344CB8AC3E}">
        <p14:creationId xmlns:p14="http://schemas.microsoft.com/office/powerpoint/2010/main" val="11935502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788C8-BF72-4A01-8D5D-1C9B0E04F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VBA Refers to Cells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85FF1-AB7A-4154-9E50-4EC29A696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Selection</a:t>
            </a:r>
          </a:p>
          <a:p>
            <a:pPr lvl="1"/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Whichever cell is selected</a:t>
            </a:r>
          </a:p>
          <a:p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Range("C3")</a:t>
            </a:r>
          </a:p>
          <a:p>
            <a:pPr lvl="1"/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Cell C3</a:t>
            </a:r>
          </a:p>
          <a:p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Cells(2,4)</a:t>
            </a:r>
          </a:p>
          <a:p>
            <a:pPr lvl="1"/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Cell D2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Worksheets("Sheet2").Range("D3")</a:t>
            </a:r>
          </a:p>
          <a:p>
            <a:pPr lvl="1"/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Cell D3 on Sheet2</a:t>
            </a:r>
          </a:p>
        </p:txBody>
      </p:sp>
    </p:spTree>
    <p:extLst>
      <p:ext uri="{BB962C8B-B14F-4D97-AF65-F5344CB8AC3E}">
        <p14:creationId xmlns:p14="http://schemas.microsoft.com/office/powerpoint/2010/main" val="159757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0E697-D972-4C5E-9F6E-76D98AFBA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VBA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330CC-28F6-4515-89A3-1696897A8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Hierarchical</a:t>
            </a:r>
          </a:p>
          <a:p>
            <a:pPr lvl="1"/>
            <a:r>
              <a:rPr lang="en-US" dirty="0"/>
              <a:t>Workbook contains Worksheets contains Ranges</a:t>
            </a:r>
          </a:p>
          <a:p>
            <a:r>
              <a:rPr lang="en-US" dirty="0"/>
              <a:t>Have Properties</a:t>
            </a:r>
          </a:p>
          <a:p>
            <a:pPr lvl="1"/>
            <a:r>
              <a:rPr lang="en-US" dirty="0"/>
              <a:t>E.g.: Column width, Font Color</a:t>
            </a:r>
          </a:p>
          <a:p>
            <a:r>
              <a:rPr lang="en-US" dirty="0"/>
              <a:t>Have Methods</a:t>
            </a:r>
          </a:p>
          <a:p>
            <a:pPr lvl="1"/>
            <a:r>
              <a:rPr lang="en-US" dirty="0"/>
              <a:t>E.g.: Clear, Check spelling, Copy</a:t>
            </a:r>
          </a:p>
        </p:txBody>
      </p:sp>
    </p:spTree>
    <p:extLst>
      <p:ext uri="{BB962C8B-B14F-4D97-AF65-F5344CB8AC3E}">
        <p14:creationId xmlns:p14="http://schemas.microsoft.com/office/powerpoint/2010/main" val="10776109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788C8-BF72-4A01-8D5D-1C9B0E04F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VBA Objects Are Hierarchical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85FF1-AB7A-4154-9E50-4EC29A696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83560"/>
            <a:ext cx="8001000" cy="4572000"/>
          </a:xfrm>
        </p:spPr>
        <p:txBody>
          <a:bodyPr>
            <a:normAutofit/>
          </a:bodyPr>
          <a:lstStyle/>
          <a:p>
            <a:pPr marL="457200"/>
            <a:r>
              <a:rPr lang="en-US" dirty="0"/>
              <a:t>Objects can include other objects:</a:t>
            </a:r>
          </a:p>
          <a:p>
            <a:pPr marL="786384" lvl="1"/>
            <a:r>
              <a:rPr lang="en-US" dirty="0"/>
              <a:t>Worksheet &gt; Range &gt; Value</a:t>
            </a:r>
          </a:p>
          <a:p>
            <a:pPr marL="786384" lvl="1"/>
            <a:r>
              <a:rPr lang="en-US" dirty="0" err="1"/>
              <a:t>ActiveCell</a:t>
            </a:r>
            <a:r>
              <a:rPr lang="en-US" dirty="0"/>
              <a:t> &gt; Font &gt; Color</a:t>
            </a:r>
          </a:p>
          <a:p>
            <a:pPr marL="0" indent="0">
              <a:buNone/>
            </a:pPr>
            <a:r>
              <a:rPr lang="en-US" i="1" dirty="0"/>
              <a:t>Example:</a:t>
            </a:r>
          </a:p>
          <a:p>
            <a:pPr marL="342900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Worksheets("Sheet1").Range("A1")._</a:t>
            </a:r>
            <a:b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Value = "Test"</a:t>
            </a:r>
          </a:p>
          <a:p>
            <a:pPr marL="3429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9220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3AAF1-BC17-4AC0-882A-ECD144CCA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 have Properties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DAE3A-8BD3-45D3-AAC5-69B3FEA32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Bold, Font Color, Borders </a:t>
            </a:r>
          </a:p>
          <a:p>
            <a:pPr marL="68580" indent="0">
              <a:buNone/>
            </a:pPr>
            <a:r>
              <a:rPr lang="en-US" i="1" dirty="0"/>
              <a:t>Examples:</a:t>
            </a:r>
          </a:p>
          <a:p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Range("C1").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Font.Bold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</a:p>
          <a:p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Selection.Font.Color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vbBlue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Cells(3,3).Borders(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xlEdgeBottom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)_.Weight =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xlThick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5192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7746D-AA87-444E-8DF9-745E4AC3F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 Basic Constants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DADC0-A439-4FEF-8182-7BDDC78BF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instead of numerical values</a:t>
            </a:r>
          </a:p>
          <a:p>
            <a:r>
              <a:rPr lang="en-US" dirty="0"/>
              <a:t>Easier to specify Properties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vbBlue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= FF0000</a:t>
            </a:r>
          </a:p>
          <a:p>
            <a:pPr lvl="1"/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xlThick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5585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CCAB-557F-487D-8EF2-9F00D4550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 Also Have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5726E-D773-407A-8D3D-80F63E3CE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Copy, Paste, Merge, etc.</a:t>
            </a:r>
          </a:p>
          <a:p>
            <a:pPr marL="68580" indent="0">
              <a:buNone/>
            </a:pPr>
            <a:r>
              <a:rPr lang="en-US" i="1" dirty="0"/>
              <a:t>Examples:</a:t>
            </a:r>
          </a:p>
          <a:p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Range("A1").Copy</a:t>
            </a:r>
          </a:p>
          <a:p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Worksheets("Sheet1").Paste</a:t>
            </a:r>
          </a:p>
          <a:p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Selection.Merge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0846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CCF3E-C4F6-49BF-8174-5B35F35EA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Object-Oriented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9B397-6583-4C8A-A981-BA130D36B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Old Style:</a:t>
            </a:r>
          </a:p>
          <a:p>
            <a:pPr lvl="1"/>
            <a:r>
              <a:rPr lang="en-US" dirty="0"/>
              <a:t>Do something to something</a:t>
            </a:r>
          </a:p>
          <a:p>
            <a:pPr lvl="1"/>
            <a:r>
              <a:rPr lang="en-US" sz="2800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 Range("D3")</a:t>
            </a:r>
          </a:p>
          <a:p>
            <a:r>
              <a:rPr lang="en-US" dirty="0"/>
              <a:t>Object-Oriented Approach</a:t>
            </a:r>
          </a:p>
          <a:p>
            <a:pPr lvl="1"/>
            <a:r>
              <a:rPr lang="en-US" dirty="0"/>
              <a:t>Tell the object to do something</a:t>
            </a:r>
          </a:p>
          <a:p>
            <a:pPr lvl="1"/>
            <a:r>
              <a:rPr lang="en-US" sz="2800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Range("D3").Copy</a:t>
            </a:r>
          </a:p>
        </p:txBody>
      </p:sp>
    </p:spTree>
    <p:extLst>
      <p:ext uri="{BB962C8B-B14F-4D97-AF65-F5344CB8AC3E}">
        <p14:creationId xmlns:p14="http://schemas.microsoft.com/office/powerpoint/2010/main" val="2963750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5C1CD-7024-460E-B58B-28A10F2BF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 VBA Macro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F71B9-6613-4846-8A55-ECDF8DE2C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i="1" dirty="0"/>
              <a:t>Goal: </a:t>
            </a:r>
          </a:p>
          <a:p>
            <a:pPr marL="397764" lvl="1" indent="0">
              <a:buNone/>
            </a:pPr>
            <a:r>
              <a:rPr lang="en-US" dirty="0"/>
              <a:t>A Macro that will insert blank rows above all cells in Column A that are Bold</a:t>
            </a:r>
          </a:p>
          <a:p>
            <a:pPr marL="68580" indent="0">
              <a:buNone/>
            </a:pPr>
            <a:r>
              <a:rPr lang="en-US" i="1" dirty="0"/>
              <a:t>Strategy:</a:t>
            </a:r>
          </a:p>
          <a:p>
            <a:r>
              <a:rPr lang="en-US" dirty="0"/>
              <a:t>Start with a simple macro</a:t>
            </a:r>
          </a:p>
          <a:p>
            <a:r>
              <a:rPr lang="en-US" dirty="0"/>
              <a:t>Gradually enhance it</a:t>
            </a:r>
          </a:p>
        </p:txBody>
      </p:sp>
    </p:spTree>
    <p:extLst>
      <p:ext uri="{BB962C8B-B14F-4D97-AF65-F5344CB8AC3E}">
        <p14:creationId xmlns:p14="http://schemas.microsoft.com/office/powerpoint/2010/main" val="31185080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AFC50-4FAF-44EE-A0D0-9CC533F6A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Create a Macro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50A44-AB3A-4E0C-8409-E327F1061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i="1" dirty="0"/>
              <a:t>Create a Macro to:</a:t>
            </a:r>
          </a:p>
          <a:p>
            <a:r>
              <a:rPr lang="en-US" dirty="0"/>
              <a:t>Insert a Row above the current cell</a:t>
            </a:r>
          </a:p>
          <a:p>
            <a:r>
              <a:rPr lang="en-US" dirty="0"/>
              <a:t>Move down 2 rows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6118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28749-CB03-4A25-B2D7-1319A0596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 a Macro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DB562-BBFA-4CE6-B502-D0012C122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Edit the previous Macro to:</a:t>
            </a:r>
          </a:p>
          <a:p>
            <a:r>
              <a:rPr lang="en-US" dirty="0"/>
              <a:t>Insert a row, </a:t>
            </a:r>
            <a:r>
              <a:rPr lang="en-US" i="1" dirty="0"/>
              <a:t>only if the cell is Bold</a:t>
            </a:r>
          </a:p>
        </p:txBody>
      </p:sp>
    </p:spTree>
    <p:extLst>
      <p:ext uri="{BB962C8B-B14F-4D97-AF65-F5344CB8AC3E}">
        <p14:creationId xmlns:p14="http://schemas.microsoft.com/office/powerpoint/2010/main" val="2511065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73248-C341-4DEA-810E-A6979E6CF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a Macro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C0A6F-C0AF-4C86-A3EF-E2CA494D7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Insert boilerplate text</a:t>
            </a:r>
          </a:p>
          <a:p>
            <a:r>
              <a:rPr lang="en-US" dirty="0"/>
              <a:t>Jump to another location/worksheet</a:t>
            </a:r>
          </a:p>
          <a:p>
            <a:r>
              <a:rPr lang="en-US" dirty="0"/>
              <a:t>Automate repetitive operations</a:t>
            </a:r>
          </a:p>
          <a:p>
            <a:pPr lvl="1"/>
            <a:r>
              <a:rPr lang="en-US" dirty="0"/>
              <a:t>E.g., Same procedure has to be done in 10 different workbooks</a:t>
            </a:r>
          </a:p>
        </p:txBody>
      </p:sp>
    </p:spTree>
    <p:extLst>
      <p:ext uri="{BB962C8B-B14F-4D97-AF65-F5344CB8AC3E}">
        <p14:creationId xmlns:p14="http://schemas.microsoft.com/office/powerpoint/2010/main" val="39609035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F20CB-6749-479B-BD2F-036600BFD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This, Then That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F5821-4DA2-40B1-9058-19AFC8963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83560"/>
            <a:ext cx="82296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If Statement</a:t>
            </a:r>
          </a:p>
          <a:p>
            <a:r>
              <a:rPr lang="en-US" dirty="0"/>
              <a:t>If This, then That, else Another, end</a:t>
            </a:r>
          </a:p>
          <a:p>
            <a:pPr marL="68580" indent="0">
              <a:buNone/>
            </a:pPr>
            <a:r>
              <a:rPr lang="en-US" i="1" dirty="0"/>
              <a:t>Example in English: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the selected cell is bold, Then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Insert a row above the cell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Move down two rows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Move down one row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End 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4119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F20CB-6749-479B-BD2F-036600BFD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This, Then That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F5821-4DA2-40B1-9058-19AFC8963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83560"/>
            <a:ext cx="8229600" cy="4572000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en-US" i="1" dirty="0"/>
              <a:t>Example in VBA Code: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Selection.Font.Bold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True Then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Selection.EntireRow.Insert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1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ActiveCell.Offset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(2, 0).Select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ActiveCell.Offset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(1, 0).Select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End 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06130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F4983-EEC8-4F04-82DE-D6FFDC618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 a Macro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6278E-2264-4AC5-9AC2-23B1305A15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i="1" dirty="0"/>
              <a:t>Edit the previous Macro to: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Insert a row if cell is bold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Move down to next row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Repeat 100 times</a:t>
            </a:r>
          </a:p>
        </p:txBody>
      </p:sp>
    </p:spTree>
    <p:extLst>
      <p:ext uri="{BB962C8B-B14F-4D97-AF65-F5344CB8AC3E}">
        <p14:creationId xmlns:p14="http://schemas.microsoft.com/office/powerpoint/2010/main" val="131649005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2CFA3-762E-43D6-9911-9379C3802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Loops: Shampoo, Rinse, Repeat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D09F4-8295-4093-A26D-2DE792227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69344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Loops repeat a number of times</a:t>
            </a:r>
          </a:p>
          <a:p>
            <a:pPr marL="68580" indent="0">
              <a:buNone/>
            </a:pPr>
            <a:r>
              <a:rPr lang="en-US" i="1" dirty="0"/>
              <a:t>Example in English:</a:t>
            </a: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I = 1 to 100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selected cell is bold Then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Insert row above cell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Move down two rows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Else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Move down one row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End If</a:t>
            </a: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I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44502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2CFA3-762E-43D6-9911-9379C3802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D09F4-8295-4093-A26D-2DE792227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693440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i="1" dirty="0"/>
              <a:t>Example in VBA Code:</a:t>
            </a: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I = 1 to 100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Selection.Font.Bold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Selection.EntireRow.Insert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1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ActiveCell.Offset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(2, 0). Select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ActiveCell.Offset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(1, 0). Select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End If</a:t>
            </a: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I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75224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C25D2-1501-4910-A5DD-5072E1F47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 Macro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9B6B3-C2EB-4DEB-9E78-0D56798A2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i="1" dirty="0"/>
              <a:t>Create a Macro to:</a:t>
            </a:r>
          </a:p>
          <a:p>
            <a:r>
              <a:rPr lang="en-US" dirty="0"/>
              <a:t>Delete the current row</a:t>
            </a:r>
          </a:p>
        </p:txBody>
      </p:sp>
    </p:spTree>
    <p:extLst>
      <p:ext uri="{BB962C8B-B14F-4D97-AF65-F5344CB8AC3E}">
        <p14:creationId xmlns:p14="http://schemas.microsoft.com/office/powerpoint/2010/main" val="144281967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9D6EC-F6A5-438D-996B-A140476A8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 a Macro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E67CF-4DDA-4FC6-A43E-ADC27A4D7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i="1" dirty="0"/>
              <a:t>Edit the previous Macro to: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Delete the current row …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If the first cell is blank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Else move down one row</a:t>
            </a:r>
          </a:p>
        </p:txBody>
      </p:sp>
    </p:spTree>
    <p:extLst>
      <p:ext uri="{BB962C8B-B14F-4D97-AF65-F5344CB8AC3E}">
        <p14:creationId xmlns:p14="http://schemas.microsoft.com/office/powerpoint/2010/main" val="321756789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B3F04-4546-4E07-8036-2ABE70F39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F6EDB-F76E-49B7-921D-55A8AB1CE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04825"/>
            <a:ext cx="7772400" cy="3986375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68580" indent="0">
              <a:spcBef>
                <a:spcPts val="1200"/>
              </a:spcBef>
              <a:buNone/>
            </a:pPr>
            <a:endParaRPr lang="en-US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8580" indent="0">
              <a:spcBef>
                <a:spcPts val="1200"/>
              </a:spcBef>
              <a:buNone/>
            </a:pPr>
            <a:r>
              <a:rPr lang="en-US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If Selection = "" Then</a:t>
            </a:r>
          </a:p>
          <a:p>
            <a:pPr marL="68580" indent="0">
              <a:spcBef>
                <a:spcPts val="1200"/>
              </a:spcBef>
              <a:buNone/>
            </a:pPr>
            <a:r>
              <a:rPr lang="en-US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Selection.EntireRow.Delete</a:t>
            </a:r>
            <a:endParaRPr lang="en-US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8580" indent="0">
              <a:spcBef>
                <a:spcPts val="1200"/>
              </a:spcBef>
              <a:buNone/>
            </a:pPr>
            <a:r>
              <a:rPr lang="en-US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Else</a:t>
            </a:r>
          </a:p>
          <a:p>
            <a:pPr marL="68580" indent="0">
              <a:spcBef>
                <a:spcPts val="1200"/>
              </a:spcBef>
              <a:buNone/>
            </a:pPr>
            <a:r>
              <a:rPr lang="en-US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ActiveCell.Offset</a:t>
            </a:r>
            <a:r>
              <a:rPr lang="en-US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(1,0).Select</a:t>
            </a:r>
          </a:p>
          <a:p>
            <a:pPr marL="68580" indent="0">
              <a:spcBef>
                <a:spcPts val="1200"/>
              </a:spcBef>
              <a:buNone/>
            </a:pPr>
            <a:r>
              <a:rPr lang="en-US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End If</a:t>
            </a:r>
          </a:p>
        </p:txBody>
      </p:sp>
    </p:spTree>
    <p:extLst>
      <p:ext uri="{BB962C8B-B14F-4D97-AF65-F5344CB8AC3E}">
        <p14:creationId xmlns:p14="http://schemas.microsoft.com/office/powerpoint/2010/main" val="342507467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A445F-EAB7-4726-810C-EED2E8727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 a Macro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B9366-B094-4896-A40A-813512D75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i="1" dirty="0"/>
              <a:t>Edit the previous Macro to delete all blank rows: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Delete the current row …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If the first cell is blank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Repeat 100 times</a:t>
            </a:r>
          </a:p>
        </p:txBody>
      </p:sp>
    </p:spTree>
    <p:extLst>
      <p:ext uri="{BB962C8B-B14F-4D97-AF65-F5344CB8AC3E}">
        <p14:creationId xmlns:p14="http://schemas.microsoft.com/office/powerpoint/2010/main" val="57587130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B3F04-4546-4E07-8036-2ABE70F39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F6EDB-F76E-49B7-921D-55A8AB1CE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00201"/>
            <a:ext cx="7772400" cy="48768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68580" indent="0">
              <a:spcBef>
                <a:spcPts val="1200"/>
              </a:spcBef>
              <a:buNone/>
            </a:pPr>
            <a:endParaRPr lang="en-US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8580" indent="0">
              <a:spcBef>
                <a:spcPts val="1200"/>
              </a:spcBef>
              <a:buNone/>
            </a:pPr>
            <a:r>
              <a:rPr lang="en-US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 </a:t>
            </a:r>
            <a:r>
              <a:rPr lang="en-US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 To 100</a:t>
            </a:r>
          </a:p>
          <a:p>
            <a:pPr marL="68580" indent="0">
              <a:spcBef>
                <a:spcPts val="1200"/>
              </a:spcBef>
              <a:buNone/>
            </a:pPr>
            <a:r>
              <a:rPr lang="en-US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If Selection = "" Then</a:t>
            </a:r>
          </a:p>
          <a:p>
            <a:pPr marL="68580" indent="0">
              <a:spcBef>
                <a:spcPts val="1200"/>
              </a:spcBef>
              <a:buNone/>
            </a:pPr>
            <a:r>
              <a:rPr lang="en-US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Selection.EntireRow.Delete</a:t>
            </a:r>
            <a:endParaRPr lang="en-US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8580" indent="0">
              <a:spcBef>
                <a:spcPts val="1200"/>
              </a:spcBef>
              <a:buNone/>
            </a:pPr>
            <a:r>
              <a:rPr lang="en-US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Else</a:t>
            </a:r>
          </a:p>
          <a:p>
            <a:pPr marL="68580" indent="0">
              <a:spcBef>
                <a:spcPts val="1200"/>
              </a:spcBef>
              <a:buNone/>
            </a:pPr>
            <a:r>
              <a:rPr lang="en-US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ActiveCell.Offset</a:t>
            </a:r>
            <a:r>
              <a:rPr lang="en-US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(1, 0).Select</a:t>
            </a:r>
          </a:p>
          <a:p>
            <a:pPr marL="68580" indent="0">
              <a:spcBef>
                <a:spcPts val="1200"/>
              </a:spcBef>
              <a:buNone/>
            </a:pPr>
            <a:r>
              <a:rPr lang="en-US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End If</a:t>
            </a:r>
          </a:p>
          <a:p>
            <a:pPr marL="68580" indent="0">
              <a:spcBef>
                <a:spcPts val="1200"/>
              </a:spcBef>
              <a:buNone/>
            </a:pPr>
            <a:r>
              <a:rPr lang="en-US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Next </a:t>
            </a:r>
            <a:r>
              <a:rPr lang="en-US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472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638C0-ECCB-492C-9C07-7A02A9E44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VBA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E642B-5F62-4FB8-A192-C92BD7B05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/>
              <a:t>Everything Macros can do, plus:</a:t>
            </a:r>
          </a:p>
          <a:p>
            <a:r>
              <a:rPr lang="en-US" dirty="0"/>
              <a:t>Automate complex procedures</a:t>
            </a:r>
          </a:p>
          <a:p>
            <a:r>
              <a:rPr lang="en-US" dirty="0"/>
              <a:t>Create custom functions</a:t>
            </a:r>
          </a:p>
          <a:p>
            <a:r>
              <a:rPr lang="en-US" dirty="0"/>
              <a:t>Create custom commands</a:t>
            </a:r>
          </a:p>
          <a:p>
            <a:r>
              <a:rPr lang="en-US" dirty="0"/>
              <a:t>Create a simple “front-end” for fool-proof data entry</a:t>
            </a:r>
          </a:p>
        </p:txBody>
      </p:sp>
    </p:spTree>
    <p:extLst>
      <p:ext uri="{BB962C8B-B14F-4D97-AF65-F5344CB8AC3E}">
        <p14:creationId xmlns:p14="http://schemas.microsoft.com/office/powerpoint/2010/main" val="322980532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3679D-5C0B-40AF-B0CB-424582EE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 the Macros from Buttons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21EE6-813C-450D-9830-11836BDE1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two buttons to run the macros</a:t>
            </a:r>
          </a:p>
          <a:p>
            <a:r>
              <a:rPr lang="en-US" dirty="0"/>
              <a:t>Click: Developer &gt; Insert</a:t>
            </a:r>
          </a:p>
          <a:p>
            <a:r>
              <a:rPr lang="en-US" dirty="0"/>
              <a:t>Use Form Controls</a:t>
            </a:r>
          </a:p>
          <a:p>
            <a:r>
              <a:rPr lang="en-US" dirty="0"/>
              <a:t>Active X Controls are more complex</a:t>
            </a:r>
          </a:p>
        </p:txBody>
      </p:sp>
    </p:spTree>
    <p:extLst>
      <p:ext uri="{BB962C8B-B14F-4D97-AF65-F5344CB8AC3E}">
        <p14:creationId xmlns:p14="http://schemas.microsoft.com/office/powerpoint/2010/main" val="194678490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D5E2C-FA69-4841-97FB-DB0A8DFC6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Controls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2615F-B2F7-46D5-807B-C3792EFAF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dirty="0"/>
              <a:t>Various tools on the Developer Tab:</a:t>
            </a:r>
          </a:p>
          <a:p>
            <a:r>
              <a:rPr lang="en-US" dirty="0"/>
              <a:t>Buttons</a:t>
            </a:r>
          </a:p>
          <a:p>
            <a:r>
              <a:rPr lang="en-US" dirty="0"/>
              <a:t>Checkboxes</a:t>
            </a:r>
          </a:p>
          <a:p>
            <a:r>
              <a:rPr lang="en-US" dirty="0" err="1"/>
              <a:t>Slidebars</a:t>
            </a:r>
            <a:endParaRPr lang="en-US" dirty="0"/>
          </a:p>
          <a:p>
            <a:r>
              <a:rPr lang="en-US" dirty="0"/>
              <a:t>Text boxes</a:t>
            </a:r>
          </a:p>
          <a:p>
            <a:r>
              <a:rPr lang="en-US" dirty="0"/>
              <a:t>List boxes</a:t>
            </a:r>
          </a:p>
          <a:p>
            <a:r>
              <a:rPr lang="en-US" dirty="0"/>
              <a:t>Combo boxes</a:t>
            </a:r>
          </a:p>
        </p:txBody>
      </p:sp>
    </p:spTree>
    <p:extLst>
      <p:ext uri="{BB962C8B-B14F-4D97-AF65-F5344CB8AC3E}">
        <p14:creationId xmlns:p14="http://schemas.microsoft.com/office/powerpoint/2010/main" val="247712662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8EFE3-2175-4E34-8D61-B2EF883BD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Bugs Happen – The Debug Mode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FF944C-E4E5-4F7A-A796-8474585AD9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439164"/>
            <a:ext cx="7848600" cy="5186420"/>
          </a:xfrm>
          <a:prstGeom prst="rect">
            <a:avLst/>
          </a:prstGeom>
        </p:spPr>
      </p:pic>
      <p:sp>
        <p:nvSpPr>
          <p:cNvPr id="5" name="Callout: Line 4">
            <a:extLst>
              <a:ext uri="{FF2B5EF4-FFF2-40B4-BE49-F238E27FC236}">
                <a16:creationId xmlns:a16="http://schemas.microsoft.com/office/drawing/2014/main" id="{10B9FBA8-BCC4-44D6-A5C7-CBECC2984DB5}"/>
              </a:ext>
            </a:extLst>
          </p:cNvPr>
          <p:cNvSpPr/>
          <p:nvPr/>
        </p:nvSpPr>
        <p:spPr>
          <a:xfrm>
            <a:off x="5486400" y="1600200"/>
            <a:ext cx="2286000" cy="609600"/>
          </a:xfrm>
          <a:prstGeom prst="borderCallout1">
            <a:avLst>
              <a:gd name="adj1" fmla="val 51343"/>
              <a:gd name="adj2" fmla="val -431"/>
              <a:gd name="adj3" fmla="val 108864"/>
              <a:gd name="adj4" fmla="val -21484"/>
            </a:avLst>
          </a:prstGeom>
          <a:solidFill>
            <a:schemeClr val="tx1"/>
          </a:solidFill>
          <a:ln w="571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Click: Reset</a:t>
            </a:r>
          </a:p>
        </p:txBody>
      </p:sp>
    </p:spTree>
    <p:extLst>
      <p:ext uri="{BB962C8B-B14F-4D97-AF65-F5344CB8AC3E}">
        <p14:creationId xmlns:p14="http://schemas.microsoft.com/office/powerpoint/2010/main" val="1713423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3914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BC16D-DA71-4538-BF2E-4ED5A6F3C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Create a Macro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B267D-93CA-45DA-B033-3199261D0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i="1" dirty="0"/>
              <a:t>Two ways:</a:t>
            </a:r>
          </a:p>
          <a:p>
            <a:r>
              <a:rPr lang="en-US" dirty="0"/>
              <a:t>Record it</a:t>
            </a:r>
          </a:p>
          <a:p>
            <a:pPr lvl="1"/>
            <a:r>
              <a:rPr lang="en-US" dirty="0"/>
              <a:t>With the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Developer Tab</a:t>
            </a:r>
          </a:p>
          <a:p>
            <a:r>
              <a:rPr lang="en-US" dirty="0"/>
              <a:t>Write it in the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VB Editor</a:t>
            </a:r>
          </a:p>
        </p:txBody>
      </p:sp>
    </p:spTree>
    <p:extLst>
      <p:ext uri="{BB962C8B-B14F-4D97-AF65-F5344CB8AC3E}">
        <p14:creationId xmlns:p14="http://schemas.microsoft.com/office/powerpoint/2010/main" val="2568012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C74FC-8E93-4833-9F08-FFC498AB4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Developer Tab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F35FA-3EDF-4267-B708-D894E19FF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to create and edit macros</a:t>
            </a:r>
          </a:p>
          <a:p>
            <a:r>
              <a:rPr lang="en-US" dirty="0"/>
              <a:t>Normally hidden from users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C57C3B-CA93-4C86-BF14-3C7B5CD413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69560"/>
            <a:ext cx="9144000" cy="1825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612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311CE-A8C9-4001-A080-4B8F22B07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Developer Tab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C4700-BA1C-44FD-A838-B19A7F80F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normally visible</a:t>
            </a:r>
          </a:p>
          <a:p>
            <a:r>
              <a:rPr lang="en-US" dirty="0"/>
              <a:t>To view it: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/>
              <a:t>Right-click any tab (e.g., </a:t>
            </a:r>
            <a:r>
              <a:rPr lang="en-US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Home</a:t>
            </a:r>
            <a:r>
              <a:rPr lang="en-US" dirty="0"/>
              <a:t>)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/>
              <a:t>Choose: </a:t>
            </a:r>
            <a:r>
              <a:rPr lang="en-US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Customize the Ribbon…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/>
              <a:t>On right, check: </a:t>
            </a:r>
            <a:r>
              <a:rPr lang="en-US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Developer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/>
              <a:t>Click </a:t>
            </a:r>
            <a:r>
              <a:rPr lang="en-US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OK</a:t>
            </a:r>
          </a:p>
        </p:txBody>
      </p:sp>
    </p:spTree>
    <p:extLst>
      <p:ext uri="{BB962C8B-B14F-4D97-AF65-F5344CB8AC3E}">
        <p14:creationId xmlns:p14="http://schemas.microsoft.com/office/powerpoint/2010/main" val="1033467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CEA78-0A84-43E0-ABA9-E3F42BD4B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VB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7EA49-2DD5-4D3D-BE28-976BD8CCF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Tool for editing macros</a:t>
            </a:r>
          </a:p>
          <a:p>
            <a:r>
              <a:rPr lang="en-US" dirty="0"/>
              <a:t>Can also run macros</a:t>
            </a:r>
          </a:p>
          <a:p>
            <a:r>
              <a:rPr lang="en-US" dirty="0"/>
              <a:t>Can help “debug” a macro</a:t>
            </a:r>
          </a:p>
          <a:p>
            <a:r>
              <a:rPr lang="en-US" dirty="0"/>
              <a:t>To view the VB Editor:</a:t>
            </a:r>
          </a:p>
          <a:p>
            <a:pPr lvl="1"/>
            <a:r>
              <a:rPr lang="en-US" dirty="0"/>
              <a:t>Click: Developer &gt; Visual Basic</a:t>
            </a:r>
          </a:p>
          <a:p>
            <a:pPr lvl="1"/>
            <a:r>
              <a:rPr lang="en-US" dirty="0"/>
              <a:t>Or: Alt + F11</a:t>
            </a:r>
          </a:p>
        </p:txBody>
      </p:sp>
    </p:spTree>
    <p:extLst>
      <p:ext uri="{BB962C8B-B14F-4D97-AF65-F5344CB8AC3E}">
        <p14:creationId xmlns:p14="http://schemas.microsoft.com/office/powerpoint/2010/main" val="30144610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-RM">
  <a:themeElements>
    <a:clrScheme name="Custom 4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00ADDC"/>
      </a:hlink>
      <a:folHlink>
        <a:srgbClr val="00ADDC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3573</TotalTime>
  <Words>1411</Words>
  <Application>Microsoft Office PowerPoint</Application>
  <PresentationFormat>On-screen Show (4:3)</PresentationFormat>
  <Paragraphs>300</Paragraphs>
  <Slides>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0" baseType="lpstr">
      <vt:lpstr>Arial</vt:lpstr>
      <vt:lpstr>Courier New</vt:lpstr>
      <vt:lpstr>Verdana</vt:lpstr>
      <vt:lpstr>Wingdings</vt:lpstr>
      <vt:lpstr>Wingdings 2</vt:lpstr>
      <vt:lpstr>Wingdings 3</vt:lpstr>
      <vt:lpstr>Theme1-RM</vt:lpstr>
      <vt:lpstr>Macros &amp; VBA</vt:lpstr>
      <vt:lpstr>What Is a Macro?</vt:lpstr>
      <vt:lpstr>What Is VBA?</vt:lpstr>
      <vt:lpstr>What Can a Macro Do?</vt:lpstr>
      <vt:lpstr>What Can VBA Do?</vt:lpstr>
      <vt:lpstr>How to Create a Macro</vt:lpstr>
      <vt:lpstr>Developer Tab</vt:lpstr>
      <vt:lpstr>Developer Tab</vt:lpstr>
      <vt:lpstr>VB Editor</vt:lpstr>
      <vt:lpstr>Where to Store a Macro</vt:lpstr>
      <vt:lpstr>How to Run a Macro</vt:lpstr>
      <vt:lpstr>Create a Macro</vt:lpstr>
      <vt:lpstr>Run the Macro</vt:lpstr>
      <vt:lpstr>“Use Relative References” ?</vt:lpstr>
      <vt:lpstr>Create a Macro</vt:lpstr>
      <vt:lpstr>How to Edit a Macro</vt:lpstr>
      <vt:lpstr>The VB Editor</vt:lpstr>
      <vt:lpstr>Code for a Simple Macro</vt:lpstr>
      <vt:lpstr>Code for a Simple Macro</vt:lpstr>
      <vt:lpstr>Code for the First Macro</vt:lpstr>
      <vt:lpstr>Code for the Second Macro</vt:lpstr>
      <vt:lpstr>Watch Code Being Created</vt:lpstr>
      <vt:lpstr>Create a Macro</vt:lpstr>
      <vt:lpstr>Create a Macro</vt:lpstr>
      <vt:lpstr>Set Several Properties at Once</vt:lpstr>
      <vt:lpstr>Beyond Macros</vt:lpstr>
      <vt:lpstr>VBA</vt:lpstr>
      <vt:lpstr>VBA Code</vt:lpstr>
      <vt:lpstr>How VBA Views a Workbook</vt:lpstr>
      <vt:lpstr>How VBA Refers to Cells</vt:lpstr>
      <vt:lpstr>VBA Objects</vt:lpstr>
      <vt:lpstr>VBA Objects Are Hierarchical</vt:lpstr>
      <vt:lpstr>Objects have Properties </vt:lpstr>
      <vt:lpstr>Visual Basic Constants</vt:lpstr>
      <vt:lpstr>Objects Also Have Methods</vt:lpstr>
      <vt:lpstr>Object-Oriented Programming</vt:lpstr>
      <vt:lpstr>Create a VBA Macro</vt:lpstr>
      <vt:lpstr>Create a Macro</vt:lpstr>
      <vt:lpstr>Edit a Macro</vt:lpstr>
      <vt:lpstr>If This, Then That</vt:lpstr>
      <vt:lpstr>If This, Then That</vt:lpstr>
      <vt:lpstr>Edit a Macro</vt:lpstr>
      <vt:lpstr>Loops: Shampoo, Rinse, Repeat</vt:lpstr>
      <vt:lpstr>Loops</vt:lpstr>
      <vt:lpstr>Create a Macro</vt:lpstr>
      <vt:lpstr>Edit a Macro</vt:lpstr>
      <vt:lpstr>Solution</vt:lpstr>
      <vt:lpstr>Edit a Macro</vt:lpstr>
      <vt:lpstr>Solution</vt:lpstr>
      <vt:lpstr>Run the Macros from Buttons</vt:lpstr>
      <vt:lpstr>Form Controls</vt:lpstr>
      <vt:lpstr>Bugs Happen – The Debug Mode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 Malloy</dc:creator>
  <cp:lastModifiedBy>Rich Malloy</cp:lastModifiedBy>
  <cp:revision>95</cp:revision>
  <cp:lastPrinted>2019-05-08T18:07:12Z</cp:lastPrinted>
  <dcterms:created xsi:type="dcterms:W3CDTF">2004-10-12T11:47:01Z</dcterms:created>
  <dcterms:modified xsi:type="dcterms:W3CDTF">2020-01-09T21:35:50Z</dcterms:modified>
</cp:coreProperties>
</file>